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  <p:sldMasterId id="2147483744" r:id="rId2"/>
    <p:sldMasterId id="2147483752" r:id="rId3"/>
  </p:sldMasterIdLst>
  <p:notesMasterIdLst>
    <p:notesMasterId r:id="rId8"/>
  </p:notesMasterIdLst>
  <p:sldIdLst>
    <p:sldId id="452" r:id="rId4"/>
    <p:sldId id="454" r:id="rId5"/>
    <p:sldId id="453" r:id="rId6"/>
    <p:sldId id="455" r:id="rId7"/>
  </p:sldIdLst>
  <p:sldSz cx="12192000" cy="6858000"/>
  <p:notesSz cx="6858000" cy="9144000"/>
  <p:custDataLst>
    <p:tags r:id="rId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en" initials="K" lastIdx="11" clrIdx="0">
    <p:extLst>
      <p:ext uri="{19B8F6BF-5375-455C-9EA6-DF929625EA0E}">
        <p15:presenceInfo xmlns:p15="http://schemas.microsoft.com/office/powerpoint/2012/main" userId="Karen" providerId="None"/>
      </p:ext>
    </p:extLst>
  </p:cmAuthor>
  <p:cmAuthor id="2" name="Greta Jäckel" initials="GJ" lastIdx="5" clrIdx="1">
    <p:extLst>
      <p:ext uri="{19B8F6BF-5375-455C-9EA6-DF929625EA0E}">
        <p15:presenceInfo xmlns:p15="http://schemas.microsoft.com/office/powerpoint/2012/main" userId="S-1-5-21-85199368-3649375328-2741577592-10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5F"/>
    <a:srgbClr val="96C31E"/>
    <a:srgbClr val="F59000"/>
    <a:srgbClr val="0F68A0"/>
    <a:srgbClr val="003C64"/>
    <a:srgbClr val="45B664"/>
    <a:srgbClr val="44B97F"/>
    <a:srgbClr val="43BC9C"/>
    <a:srgbClr val="009B82"/>
    <a:srgbClr val="45B3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85846" autoAdjust="0"/>
  </p:normalViewPr>
  <p:slideViewPr>
    <p:cSldViewPr snapToGrid="0" showGuides="1">
      <p:cViewPr varScale="1">
        <p:scale>
          <a:sx n="91" d="100"/>
          <a:sy n="91" d="100"/>
        </p:scale>
        <p:origin x="119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22" d="100"/>
          <a:sy n="122" d="100"/>
        </p:scale>
        <p:origin x="4914" y="102"/>
      </p:cViewPr>
      <p:guideLst>
        <p:guide orient="horz" pos="2880"/>
        <p:guide pos="2160"/>
      </p:guideLst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347D0-A048-415F-B819-480F6943B911}" type="datetimeFigureOut">
              <a:rPr lang="de-DE" smtClean="0"/>
              <a:t>28.08.2025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9B008-D102-4AC3-8912-EE9794E190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534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527B362E-1728-4FDE-9D23-C821FE676826}"/>
              </a:ext>
            </a:extLst>
          </p:cNvPr>
          <p:cNvSpPr txBox="1"/>
          <p:nvPr userDrawn="1"/>
        </p:nvSpPr>
        <p:spPr>
          <a:xfrm>
            <a:off x="668337" y="631825"/>
            <a:ext cx="3816351" cy="5527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>
              <a:lnSpc>
                <a:spcPct val="110000"/>
              </a:lnSpc>
            </a:pPr>
            <a:r>
              <a:rPr lang="de-DE" sz="3600" b="1" dirty="0">
                <a:solidFill>
                  <a:srgbClr val="003C6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Inhalt</a:t>
            </a:r>
            <a:endParaRPr lang="de-DE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709DC232-3135-4F78-8448-64378F4B9406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4475163" y="620713"/>
            <a:ext cx="7058025" cy="5195887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0A384968-9B61-43EF-9227-DDAA8F59516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8337" y="1495189"/>
            <a:ext cx="3241676" cy="4310300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 typeface="+mj-lt"/>
              <a:buAutoNum type="arabicPeriod"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Inhalt 1</a:t>
            </a:r>
          </a:p>
          <a:p>
            <a:pPr lvl="0"/>
            <a:r>
              <a:rPr lang="de-DE" dirty="0"/>
              <a:t>Inhalt 2</a:t>
            </a:r>
          </a:p>
          <a:p>
            <a:pPr lvl="0"/>
            <a:r>
              <a:rPr lang="de-DE" dirty="0"/>
              <a:t>Inhalt 3</a:t>
            </a:r>
          </a:p>
        </p:txBody>
      </p:sp>
    </p:spTree>
    <p:extLst>
      <p:ext uri="{BB962C8B-B14F-4D97-AF65-F5344CB8AC3E}">
        <p14:creationId xmlns:p14="http://schemas.microsoft.com/office/powerpoint/2010/main" val="5341680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670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A48DBD6-1469-4146-A905-9DCA4187AA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194" y="624680"/>
            <a:ext cx="10874375" cy="8596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</p:spTree>
    <p:extLst>
      <p:ext uri="{BB962C8B-B14F-4D97-AF65-F5344CB8AC3E}">
        <p14:creationId xmlns:p14="http://schemas.microsoft.com/office/powerpoint/2010/main" val="3511892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spalti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>
            <a:extLst>
              <a:ext uri="{FF2B5EF4-FFF2-40B4-BE49-F238E27FC236}">
                <a16:creationId xmlns:a16="http://schemas.microsoft.com/office/drawing/2014/main" id="{3247624A-3944-442F-833C-E278ADCF8E2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1195" y="2061131"/>
            <a:ext cx="5145089" cy="3744357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588B4E83-B3ED-45F6-973F-3CA9AED9C6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85717" y="2061131"/>
            <a:ext cx="5145088" cy="3744357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1E273FC6-B2A6-4C1C-A29B-901F9E15CB2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194" y="624680"/>
            <a:ext cx="10874375" cy="8596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</p:spTree>
    <p:extLst>
      <p:ext uri="{BB962C8B-B14F-4D97-AF65-F5344CB8AC3E}">
        <p14:creationId xmlns:p14="http://schemas.microsoft.com/office/powerpoint/2010/main" val="2394085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9FCC3B"/>
          </p15:clr>
        </p15:guide>
        <p15:guide id="2" pos="3659">
          <p15:clr>
            <a:srgbClr val="9FCC3B"/>
          </p15:clr>
        </p15:guide>
        <p15:guide id="3" orient="horz" pos="1298">
          <p15:clr>
            <a:srgbClr val="9FCC3B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spalti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4">
            <a:extLst>
              <a:ext uri="{FF2B5EF4-FFF2-40B4-BE49-F238E27FC236}">
                <a16:creationId xmlns:a16="http://schemas.microsoft.com/office/drawing/2014/main" id="{1E70BD86-86A1-4C6D-96DF-809D504930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195" y="624682"/>
            <a:ext cx="5149850" cy="8596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8BEB9350-4759-4F7E-8688-63CF07204A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5719" y="624682"/>
            <a:ext cx="5149850" cy="85963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D970966-2EFF-4F99-AE84-624F60141FE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1195" y="2061131"/>
            <a:ext cx="5145089" cy="3744357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B660797-1AA9-448B-9AA9-895A73042AA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85717" y="2061131"/>
            <a:ext cx="5145088" cy="3744357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</p:spTree>
    <p:extLst>
      <p:ext uri="{BB962C8B-B14F-4D97-AF65-F5344CB8AC3E}">
        <p14:creationId xmlns:p14="http://schemas.microsoft.com/office/powerpoint/2010/main" val="3277986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9FCC3B"/>
          </p15:clr>
        </p15:guide>
        <p15:guide id="2" pos="3659">
          <p15:clr>
            <a:srgbClr val="9FCC3B"/>
          </p15:clr>
        </p15:guide>
        <p15:guide id="3" orient="horz" pos="1298">
          <p15:clr>
            <a:srgbClr val="9FCC3B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spalti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3">
            <a:extLst>
              <a:ext uri="{FF2B5EF4-FFF2-40B4-BE49-F238E27FC236}">
                <a16:creationId xmlns:a16="http://schemas.microsoft.com/office/drawing/2014/main" id="{AD8C7473-AB00-4929-94F7-70A5D2FD7E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77545" y="2061131"/>
            <a:ext cx="3239294" cy="3744357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738C86E1-6EBC-4EB0-A8E8-93CAF2BD2E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1195" y="2061131"/>
            <a:ext cx="3239293" cy="3744357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7ED76798-C0F2-4347-8531-606E7ACEAB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93893" y="2061132"/>
            <a:ext cx="3239296" cy="3744356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229103AB-FF9D-48C4-B031-DED754810C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194" y="624680"/>
            <a:ext cx="10874375" cy="8596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</p:spTree>
    <p:extLst>
      <p:ext uri="{BB962C8B-B14F-4D97-AF65-F5344CB8AC3E}">
        <p14:creationId xmlns:p14="http://schemas.microsoft.com/office/powerpoint/2010/main" val="7742075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9">
          <p15:clr>
            <a:srgbClr val="9FCC3B"/>
          </p15:clr>
        </p15:guide>
        <p15:guide id="2" pos="2457">
          <p15:clr>
            <a:srgbClr val="9FCC3B"/>
          </p15:clr>
        </p15:guide>
        <p15:guide id="3" orient="horz" pos="1298">
          <p15:clr>
            <a:srgbClr val="9FCC3B"/>
          </p15:clr>
        </p15:guide>
        <p15:guide id="4" pos="4861">
          <p15:clr>
            <a:srgbClr val="9FCC3B"/>
          </p15:clr>
        </p15:guide>
        <p15:guide id="5" pos="5223">
          <p15:clr>
            <a:srgbClr val="9FCC3B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spalti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4">
            <a:extLst>
              <a:ext uri="{FF2B5EF4-FFF2-40B4-BE49-F238E27FC236}">
                <a16:creationId xmlns:a16="http://schemas.microsoft.com/office/drawing/2014/main" id="{59402333-1E97-4388-B7B7-6AE23DB145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195" y="624680"/>
            <a:ext cx="3239293" cy="8905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FCD47951-53B5-4877-A231-AFA0AAA0409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77544" y="624679"/>
            <a:ext cx="3239294" cy="8905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B79365E9-5295-4193-B104-1FBDAAEC10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93893" y="624682"/>
            <a:ext cx="3239295" cy="8905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ECC86E5C-4506-49B6-A205-8411E2EE3E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77545" y="2061131"/>
            <a:ext cx="3239294" cy="3744357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08D7926D-754B-448A-A575-EFCE9DEFA0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1195" y="2061131"/>
            <a:ext cx="3239293" cy="3744357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E3073096-876D-4BC7-A4F0-5C2DF26569F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93893" y="2061132"/>
            <a:ext cx="3239296" cy="3744356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</p:spTree>
    <p:extLst>
      <p:ext uri="{BB962C8B-B14F-4D97-AF65-F5344CB8AC3E}">
        <p14:creationId xmlns:p14="http://schemas.microsoft.com/office/powerpoint/2010/main" val="163791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9">
          <p15:clr>
            <a:srgbClr val="9FCC3B"/>
          </p15:clr>
        </p15:guide>
        <p15:guide id="2" pos="2457">
          <p15:clr>
            <a:srgbClr val="9FCC3B"/>
          </p15:clr>
        </p15:guide>
        <p15:guide id="3" orient="horz" pos="1298">
          <p15:clr>
            <a:srgbClr val="9FCC3B"/>
          </p15:clr>
        </p15:guide>
        <p15:guide id="4" pos="4861">
          <p15:clr>
            <a:srgbClr val="9FCC3B"/>
          </p15:clr>
        </p15:guide>
        <p15:guide id="5" pos="5223">
          <p15:clr>
            <a:srgbClr val="9FCC3B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>
            <a:extLst>
              <a:ext uri="{FF2B5EF4-FFF2-40B4-BE49-F238E27FC236}">
                <a16:creationId xmlns:a16="http://schemas.microsoft.com/office/drawing/2014/main" id="{E0E5026F-D577-4EB2-ABD7-60C033B20D65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661988" y="2063751"/>
            <a:ext cx="8963025" cy="37417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Tabelle einfügen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B1DDC453-3A4C-463D-AC16-5A34521915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194" y="624680"/>
            <a:ext cx="10874375" cy="8596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</p:spTree>
    <p:extLst>
      <p:ext uri="{BB962C8B-B14F-4D97-AF65-F5344CB8AC3E}">
        <p14:creationId xmlns:p14="http://schemas.microsoft.com/office/powerpoint/2010/main" val="2812965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052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5">
            <a:extLst>
              <a:ext uri="{FF2B5EF4-FFF2-40B4-BE49-F238E27FC236}">
                <a16:creationId xmlns:a16="http://schemas.microsoft.com/office/drawing/2014/main" id="{44624891-4DA2-4FF9-AC3A-FD4B50A08A7D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91513" y="0"/>
            <a:ext cx="3900487" cy="6423025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ADB85C6-9F3A-43B7-AF0C-D9F64CA423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1194" y="2061129"/>
            <a:ext cx="7058025" cy="3744359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3CC72E4D-A033-403C-B21D-46B2B25589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625476"/>
            <a:ext cx="7058025" cy="8588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</p:spTree>
    <p:extLst>
      <p:ext uri="{BB962C8B-B14F-4D97-AF65-F5344CB8AC3E}">
        <p14:creationId xmlns:p14="http://schemas.microsoft.com/office/powerpoint/2010/main" val="4220494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61" userDrawn="1">
          <p15:clr>
            <a:srgbClr val="9FCC3B"/>
          </p15:clr>
        </p15:guide>
        <p15:guide id="2" pos="5223" userDrawn="1">
          <p15:clr>
            <a:srgbClr val="9FCC3B"/>
          </p15:clr>
        </p15:guide>
        <p15:guide id="3" orient="horz" pos="1298" userDrawn="1">
          <p15:clr>
            <a:srgbClr val="9FCC3B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3">
            <a:extLst>
              <a:ext uri="{FF2B5EF4-FFF2-40B4-BE49-F238E27FC236}">
                <a16:creationId xmlns:a16="http://schemas.microsoft.com/office/drawing/2014/main" id="{57A7E38D-31FF-408D-AAF5-2640737C17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1194" y="2061129"/>
            <a:ext cx="7058025" cy="3744359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2A4F3486-C56B-4E33-BA69-D64C5A447DDF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91513" y="623095"/>
            <a:ext cx="3241675" cy="226615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31F50820-4008-4C46-9383-148D2BFB26E0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8291513" y="3500439"/>
            <a:ext cx="3239293" cy="23050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C44B1472-14FA-40B0-921A-1766662264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625476"/>
            <a:ext cx="7058025" cy="8588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</p:spTree>
    <p:extLst>
      <p:ext uri="{BB962C8B-B14F-4D97-AF65-F5344CB8AC3E}">
        <p14:creationId xmlns:p14="http://schemas.microsoft.com/office/powerpoint/2010/main" val="2312979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223">
          <p15:clr>
            <a:srgbClr val="9FCC3B"/>
          </p15:clr>
        </p15:guide>
        <p15:guide id="2" pos="4861">
          <p15:clr>
            <a:srgbClr val="9FCC3B"/>
          </p15:clr>
        </p15:guide>
        <p15:guide id="3" orient="horz" pos="1298">
          <p15:clr>
            <a:srgbClr val="9FCC3B"/>
          </p15:clr>
        </p15:guide>
        <p15:guide id="4" orient="horz" pos="1820" userDrawn="1">
          <p15:clr>
            <a:srgbClr val="9FCC3B"/>
          </p15:clr>
        </p15:guide>
        <p15:guide id="5" orient="horz" pos="2205" userDrawn="1">
          <p15:clr>
            <a:srgbClr val="9FCC3B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>
            <a:extLst>
              <a:ext uri="{FF2B5EF4-FFF2-40B4-BE49-F238E27FC236}">
                <a16:creationId xmlns:a16="http://schemas.microsoft.com/office/drawing/2014/main" id="{B372C367-36FC-463D-BE6A-E9DA0F2301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93895" y="624683"/>
            <a:ext cx="3239294" cy="8905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44624891-4DA2-4FF9-AC3A-FD4B50A08A7D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0" y="0"/>
            <a:ext cx="7716838" cy="6423025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D52444C-766F-4056-96B6-3B5EC80CB8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93892" y="2061131"/>
            <a:ext cx="3241675" cy="3803888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</p:spTree>
    <p:extLst>
      <p:ext uri="{BB962C8B-B14F-4D97-AF65-F5344CB8AC3E}">
        <p14:creationId xmlns:p14="http://schemas.microsoft.com/office/powerpoint/2010/main" val="100604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61">
          <p15:clr>
            <a:srgbClr val="9FCC3B"/>
          </p15:clr>
        </p15:guide>
        <p15:guide id="2" pos="5223">
          <p15:clr>
            <a:srgbClr val="9FCC3B"/>
          </p15:clr>
        </p15:guide>
        <p15:guide id="3" orient="horz" pos="1298">
          <p15:clr>
            <a:srgbClr val="9FCC3B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>
            <a:extLst>
              <a:ext uri="{FF2B5EF4-FFF2-40B4-BE49-F238E27FC236}">
                <a16:creationId xmlns:a16="http://schemas.microsoft.com/office/drawing/2014/main" id="{B372C367-36FC-463D-BE6A-E9DA0F2301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85720" y="624679"/>
            <a:ext cx="5149850" cy="8905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44624891-4DA2-4FF9-AC3A-FD4B50A08A7D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0" y="0"/>
            <a:ext cx="5808663" cy="6423025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2C9C7C57-5B3C-404F-8E51-0ED56B9F1D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86514" y="2065100"/>
            <a:ext cx="5146674" cy="3740388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</p:spTree>
    <p:extLst>
      <p:ext uri="{BB962C8B-B14F-4D97-AF65-F5344CB8AC3E}">
        <p14:creationId xmlns:p14="http://schemas.microsoft.com/office/powerpoint/2010/main" val="33806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9FCC3B"/>
          </p15:clr>
        </p15:guide>
        <p15:guide id="2" pos="4021" userDrawn="1">
          <p15:clr>
            <a:srgbClr val="9FCC3B"/>
          </p15:clr>
        </p15:guide>
        <p15:guide id="3" orient="horz" pos="1298">
          <p15:clr>
            <a:srgbClr val="9FCC3B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>
            <a:extLst>
              <a:ext uri="{FF2B5EF4-FFF2-40B4-BE49-F238E27FC236}">
                <a16:creationId xmlns:a16="http://schemas.microsoft.com/office/drawing/2014/main" id="{B372C367-36FC-463D-BE6A-E9DA0F2301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624681"/>
            <a:ext cx="5149850" cy="8905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44624891-4DA2-4FF9-AC3A-FD4B50A08A7D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6384926" y="0"/>
            <a:ext cx="5808663" cy="6423025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972E6CDB-960C-48AB-BC47-E4C37BEA72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1196" y="2061130"/>
            <a:ext cx="5149848" cy="3803888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</p:spTree>
    <p:extLst>
      <p:ext uri="{BB962C8B-B14F-4D97-AF65-F5344CB8AC3E}">
        <p14:creationId xmlns:p14="http://schemas.microsoft.com/office/powerpoint/2010/main" val="34816095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 userDrawn="1">
          <p15:clr>
            <a:srgbClr val="9FCC3B"/>
          </p15:clr>
        </p15:guide>
        <p15:guide id="2" pos="4021" userDrawn="1">
          <p15:clr>
            <a:srgbClr val="9FCC3B"/>
          </p15:clr>
        </p15:guide>
        <p15:guide id="3" orient="horz" pos="1298">
          <p15:clr>
            <a:srgbClr val="9FCC3B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41864FC0-F3D9-45EB-A896-2074721ACFAA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0" y="-1"/>
            <a:ext cx="5805487" cy="4365625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28C752CA-A70B-4CE5-819A-24ACAC3EDC90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383338" y="2060575"/>
            <a:ext cx="5149850" cy="374491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8648D0A6-D2B1-4BFD-95B9-E011890D459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6514" y="623887"/>
            <a:ext cx="5146674" cy="9302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Text eingeben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96BD9DEB-8D06-4A31-8B04-0F6DB5EB79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1194" y="4944168"/>
            <a:ext cx="5147469" cy="9302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Text eingeben</a:t>
            </a:r>
          </a:p>
        </p:txBody>
      </p:sp>
    </p:spTree>
    <p:extLst>
      <p:ext uri="{BB962C8B-B14F-4D97-AF65-F5344CB8AC3E}">
        <p14:creationId xmlns:p14="http://schemas.microsoft.com/office/powerpoint/2010/main" val="33639236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>
            <a:extLst>
              <a:ext uri="{FF2B5EF4-FFF2-40B4-BE49-F238E27FC236}">
                <a16:creationId xmlns:a16="http://schemas.microsoft.com/office/drawing/2014/main" id="{B372C367-36FC-463D-BE6A-E9DA0F2301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2782" y="2063163"/>
            <a:ext cx="3235325" cy="8905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41864FC0-F3D9-45EB-A896-2074721ACFAA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0" y="1"/>
            <a:ext cx="12192000" cy="14843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wählen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D65283B-4995-43BA-B860-5087CD9C151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1196" y="3502819"/>
            <a:ext cx="3241676" cy="2305050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3267EC94-0F31-4ED9-B197-4B285A7E44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5959" y="2062956"/>
            <a:ext cx="3241675" cy="3744913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B072B6E0-3D12-4A60-A438-0459DAC585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93105" y="2060575"/>
            <a:ext cx="3241674" cy="3744913"/>
          </a:xfrm>
          <a:prstGeom prst="rect">
            <a:avLst/>
          </a:prstGeom>
        </p:spPr>
        <p:txBody>
          <a:bodyPr lIns="0" tIns="0" rIns="0" bIns="0"/>
          <a:lstStyle>
            <a:lvl1pPr marL="406800" indent="-40680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Aufzählung 1</a:t>
            </a:r>
          </a:p>
          <a:p>
            <a:pPr lvl="0"/>
            <a:r>
              <a:rPr lang="de-DE" dirty="0"/>
              <a:t>Aufzählung 2</a:t>
            </a:r>
          </a:p>
          <a:p>
            <a:pPr lvl="0"/>
            <a:r>
              <a:rPr lang="de-DE" dirty="0"/>
              <a:t>Aufzählung 3</a:t>
            </a:r>
          </a:p>
        </p:txBody>
      </p:sp>
    </p:spTree>
    <p:extLst>
      <p:ext uri="{BB962C8B-B14F-4D97-AF65-F5344CB8AC3E}">
        <p14:creationId xmlns:p14="http://schemas.microsoft.com/office/powerpoint/2010/main" val="35903353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en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4">
            <a:extLst>
              <a:ext uri="{FF2B5EF4-FFF2-40B4-BE49-F238E27FC236}">
                <a16:creationId xmlns:a16="http://schemas.microsoft.com/office/drawing/2014/main" id="{ECCB6A48-A94F-44E3-8EBF-1A74287B4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1194" y="624683"/>
            <a:ext cx="10874375" cy="69691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840"/>
              </a:lnSpc>
              <a:spcBef>
                <a:spcPts val="0"/>
              </a:spcBef>
              <a:buNone/>
              <a:defRPr sz="2800" b="1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022F3A50-4A5D-4397-AAA6-854AA1ED1A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70164" y="2062726"/>
            <a:ext cx="3525836" cy="82652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Position eingeben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7D93A3AF-BED7-4AB6-B8CC-22FC5DC4CF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70164" y="1486694"/>
            <a:ext cx="3525836" cy="529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1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Titel + Name eingeben</a:t>
            </a:r>
          </a:p>
        </p:txBody>
      </p:sp>
      <p:sp>
        <p:nvSpPr>
          <p:cNvPr id="18" name="Bildplatzhalter 3">
            <a:extLst>
              <a:ext uri="{FF2B5EF4-FFF2-40B4-BE49-F238E27FC236}">
                <a16:creationId xmlns:a16="http://schemas.microsoft.com/office/drawing/2014/main" id="{A127B85B-247B-4450-A14A-74FC11BB0A73}"/>
              </a:ext>
            </a:extLst>
          </p:cNvPr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6385720" y="1486694"/>
            <a:ext cx="1331118" cy="14025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de-DE" sz="2400"/>
            </a:lvl1pPr>
          </a:lstStyle>
          <a:p>
            <a:r>
              <a:rPr lang="de-DE" dirty="0"/>
              <a:t>Personalbild einfügen</a:t>
            </a:r>
          </a:p>
        </p:txBody>
      </p:sp>
      <p:sp>
        <p:nvSpPr>
          <p:cNvPr id="19" name="Bildplatzhalter 3">
            <a:extLst>
              <a:ext uri="{FF2B5EF4-FFF2-40B4-BE49-F238E27FC236}">
                <a16:creationId xmlns:a16="http://schemas.microsoft.com/office/drawing/2014/main" id="{732AFA0C-8598-4400-97B2-95F3C277BB8A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661988" y="1485106"/>
            <a:ext cx="1330325" cy="1404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lang="de-DE" dirty="0"/>
              <a:t>Personalbild einfügen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924436A5-2031-4CA3-AE88-97A8987B54E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92975" y="2061136"/>
            <a:ext cx="3557713" cy="82811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Position eingeben</a:t>
            </a:r>
          </a:p>
        </p:txBody>
      </p:sp>
      <p:sp>
        <p:nvSpPr>
          <p:cNvPr id="21" name="Textplatzhalter 4">
            <a:extLst>
              <a:ext uri="{FF2B5EF4-FFF2-40B4-BE49-F238E27FC236}">
                <a16:creationId xmlns:a16="http://schemas.microsoft.com/office/drawing/2014/main" id="{88C61B81-8632-4FA3-BBB2-983CEB61E6C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292975" y="1485105"/>
            <a:ext cx="3557713" cy="5165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1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Titel + Name eingeben</a:t>
            </a:r>
          </a:p>
        </p:txBody>
      </p:sp>
      <p:sp>
        <p:nvSpPr>
          <p:cNvPr id="26" name="Textplatzhalter 4">
            <a:extLst>
              <a:ext uri="{FF2B5EF4-FFF2-40B4-BE49-F238E27FC236}">
                <a16:creationId xmlns:a16="http://schemas.microsoft.com/office/drawing/2014/main" id="{4AF41AA8-7524-4B6F-BCBF-6D7452C167C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70164" y="4078851"/>
            <a:ext cx="3525836" cy="82652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Position eingeben</a:t>
            </a:r>
          </a:p>
        </p:txBody>
      </p:sp>
      <p:sp>
        <p:nvSpPr>
          <p:cNvPr id="27" name="Textplatzhalter 4">
            <a:extLst>
              <a:ext uri="{FF2B5EF4-FFF2-40B4-BE49-F238E27FC236}">
                <a16:creationId xmlns:a16="http://schemas.microsoft.com/office/drawing/2014/main" id="{6B44985F-FD2C-441C-85AD-411A7704AB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70164" y="3502819"/>
            <a:ext cx="3525836" cy="529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1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Titel + Name eingeben</a:t>
            </a:r>
          </a:p>
        </p:txBody>
      </p:sp>
      <p:sp>
        <p:nvSpPr>
          <p:cNvPr id="28" name="Textplatzhalter 4">
            <a:extLst>
              <a:ext uri="{FF2B5EF4-FFF2-40B4-BE49-F238E27FC236}">
                <a16:creationId xmlns:a16="http://schemas.microsoft.com/office/drawing/2014/main" id="{2E53B201-A02E-40B5-B921-B3A6A510B22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294690" y="4078851"/>
            <a:ext cx="3525836" cy="82652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Position eingeben</a:t>
            </a:r>
          </a:p>
        </p:txBody>
      </p:sp>
      <p:sp>
        <p:nvSpPr>
          <p:cNvPr id="29" name="Textplatzhalter 4">
            <a:extLst>
              <a:ext uri="{FF2B5EF4-FFF2-40B4-BE49-F238E27FC236}">
                <a16:creationId xmlns:a16="http://schemas.microsoft.com/office/drawing/2014/main" id="{4B685E78-334E-4E1C-BDD3-46BB1A42F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294690" y="3502819"/>
            <a:ext cx="3525836" cy="529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None/>
              <a:defRPr sz="2000" b="1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Titel + Name eingeben</a:t>
            </a:r>
          </a:p>
        </p:txBody>
      </p:sp>
      <p:sp>
        <p:nvSpPr>
          <p:cNvPr id="30" name="Bildplatzhalter 3">
            <a:extLst>
              <a:ext uri="{FF2B5EF4-FFF2-40B4-BE49-F238E27FC236}">
                <a16:creationId xmlns:a16="http://schemas.microsoft.com/office/drawing/2014/main" id="{437B9020-6A7B-4CBE-9B97-1D192E75B383}"/>
              </a:ext>
            </a:extLst>
          </p:cNvPr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661988" y="3502024"/>
            <a:ext cx="1330325" cy="1404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lang="de-DE" dirty="0"/>
              <a:t>Personalbild einfügen</a:t>
            </a:r>
          </a:p>
        </p:txBody>
      </p:sp>
      <p:sp>
        <p:nvSpPr>
          <p:cNvPr id="31" name="Bildplatzhalter 3">
            <a:extLst>
              <a:ext uri="{FF2B5EF4-FFF2-40B4-BE49-F238E27FC236}">
                <a16:creationId xmlns:a16="http://schemas.microsoft.com/office/drawing/2014/main" id="{C22370A9-C926-45DB-A6F3-38AC300FB6E4}"/>
              </a:ext>
            </a:extLst>
          </p:cNvPr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6385720" y="3503136"/>
            <a:ext cx="1331118" cy="14025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de-DE" sz="2400"/>
            </a:lvl1pPr>
          </a:lstStyle>
          <a:p>
            <a:r>
              <a:rPr lang="de-DE" dirty="0"/>
              <a:t>Personalbild einfügen</a:t>
            </a:r>
          </a:p>
        </p:txBody>
      </p:sp>
    </p:spTree>
    <p:extLst>
      <p:ext uri="{BB962C8B-B14F-4D97-AF65-F5344CB8AC3E}">
        <p14:creationId xmlns:p14="http://schemas.microsoft.com/office/powerpoint/2010/main" val="72436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223">
          <p15:clr>
            <a:srgbClr val="9FCC3B"/>
          </p15:clr>
        </p15:guide>
        <p15:guide id="2" pos="4861">
          <p15:clr>
            <a:srgbClr val="9FCC3B"/>
          </p15:clr>
        </p15:guide>
        <p15:guide id="3" orient="horz" pos="935" userDrawn="1">
          <p15:clr>
            <a:srgbClr val="9FCC3B"/>
          </p15:clr>
        </p15:guide>
        <p15:guide id="4" pos="1617" userDrawn="1">
          <p15:clr>
            <a:srgbClr val="9FCC3B"/>
          </p15:clr>
        </p15:guide>
        <p15:guide id="5" pos="1255" userDrawn="1">
          <p15:clr>
            <a:srgbClr val="9FCC3B"/>
          </p15:clr>
        </p15:guide>
        <p15:guide id="6" orient="horz" pos="1820" userDrawn="1">
          <p15:clr>
            <a:srgbClr val="9FCC3B"/>
          </p15:clr>
        </p15:guide>
        <p15:guide id="7" orient="horz" pos="2205" userDrawn="1">
          <p15:clr>
            <a:srgbClr val="9FCC3B"/>
          </p15:clr>
        </p15:guide>
        <p15:guide id="8" orient="horz" pos="3113" userDrawn="1">
          <p15:clr>
            <a:srgbClr val="9FCC3B"/>
          </p15:clr>
        </p15:guide>
        <p15:guide id="9" pos="3659" userDrawn="1">
          <p15:clr>
            <a:srgbClr val="9FCC3B"/>
          </p15:clr>
        </p15:guide>
        <p15:guide id="10" pos="4021" userDrawn="1">
          <p15:clr>
            <a:srgbClr val="9FCC3B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850DBCA2-5161-4FAC-8147-92291783ED0A}"/>
              </a:ext>
            </a:extLst>
          </p:cNvPr>
          <p:cNvSpPr/>
          <p:nvPr userDrawn="1"/>
        </p:nvSpPr>
        <p:spPr>
          <a:xfrm>
            <a:off x="0" y="6426000"/>
            <a:ext cx="12192000" cy="432000"/>
          </a:xfrm>
          <a:prstGeom prst="rect">
            <a:avLst/>
          </a:prstGeom>
          <a:solidFill>
            <a:srgbClr val="003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16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5">
          <p15:clr>
            <a:srgbClr val="9FCC3B"/>
          </p15:clr>
        </p15:guide>
        <p15:guide id="2" pos="1255">
          <p15:clr>
            <a:srgbClr val="F26B43"/>
          </p15:clr>
        </p15:guide>
        <p15:guide id="3" pos="1617">
          <p15:clr>
            <a:srgbClr val="F26B43"/>
          </p15:clr>
        </p15:guide>
        <p15:guide id="4" pos="2457">
          <p15:clr>
            <a:srgbClr val="F26B43"/>
          </p15:clr>
        </p15:guide>
        <p15:guide id="5" pos="2819">
          <p15:clr>
            <a:srgbClr val="F26B43"/>
          </p15:clr>
        </p15:guide>
        <p15:guide id="6" pos="3659">
          <p15:clr>
            <a:srgbClr val="F26B43"/>
          </p15:clr>
        </p15:guide>
        <p15:guide id="7" pos="4021">
          <p15:clr>
            <a:srgbClr val="F26B43"/>
          </p15:clr>
        </p15:guide>
        <p15:guide id="8" pos="4861">
          <p15:clr>
            <a:srgbClr val="F26B43"/>
          </p15:clr>
        </p15:guide>
        <p15:guide id="9" pos="5223">
          <p15:clr>
            <a:srgbClr val="F26B43"/>
          </p15:clr>
        </p15:guide>
        <p15:guide id="10" pos="6063">
          <p15:clr>
            <a:srgbClr val="F26B43"/>
          </p15:clr>
        </p15:guide>
        <p15:guide id="11" pos="6425">
          <p15:clr>
            <a:srgbClr val="F26B43"/>
          </p15:clr>
        </p15:guide>
        <p15:guide id="12" pos="7265">
          <p15:clr>
            <a:srgbClr val="9FCC3B"/>
          </p15:clr>
        </p15:guide>
        <p15:guide id="13" orient="horz" pos="935">
          <p15:clr>
            <a:srgbClr val="F26B43"/>
          </p15:clr>
        </p15:guide>
        <p15:guide id="14" orient="horz" pos="1298">
          <p15:clr>
            <a:srgbClr val="F26B43"/>
          </p15:clr>
        </p15:guide>
        <p15:guide id="15" orient="horz" pos="1820">
          <p15:clr>
            <a:srgbClr val="F26B43"/>
          </p15:clr>
        </p15:guide>
        <p15:guide id="16" orient="horz" pos="3657">
          <p15:clr>
            <a:srgbClr val="9FCC3B"/>
          </p15:clr>
        </p15:guide>
        <p15:guide id="17" orient="horz" pos="2750">
          <p15:clr>
            <a:srgbClr val="F26B43"/>
          </p15:clr>
        </p15:guide>
        <p15:guide id="19" orient="horz" pos="3113">
          <p15:clr>
            <a:srgbClr val="F26B43"/>
          </p15:clr>
        </p15:guide>
        <p15:guide id="20" orient="horz" pos="391">
          <p15:clr>
            <a:srgbClr val="9FCC3B"/>
          </p15:clr>
        </p15:guide>
        <p15:guide id="21" orient="horz" pos="220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850DBCA2-5161-4FAC-8147-92291783ED0A}"/>
              </a:ext>
            </a:extLst>
          </p:cNvPr>
          <p:cNvSpPr/>
          <p:nvPr userDrawn="1"/>
        </p:nvSpPr>
        <p:spPr>
          <a:xfrm>
            <a:off x="0" y="6426000"/>
            <a:ext cx="12192000" cy="432000"/>
          </a:xfrm>
          <a:prstGeom prst="rect">
            <a:avLst/>
          </a:prstGeom>
          <a:solidFill>
            <a:srgbClr val="003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FF3524E-E223-4E19-B4D7-0D94A6AD2B01}"/>
              </a:ext>
            </a:extLst>
          </p:cNvPr>
          <p:cNvSpPr txBox="1"/>
          <p:nvPr userDrawn="1"/>
        </p:nvSpPr>
        <p:spPr>
          <a:xfrm>
            <a:off x="658813" y="6558855"/>
            <a:ext cx="7632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b="0" i="0" u="none" strike="noStrike" kern="1200" baseline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Fußzeile | Seite </a:t>
            </a:r>
            <a:fld id="{A7AD75F3-F555-4A7F-92A5-DC171BCA18DB}" type="slidenum">
              <a:rPr lang="de-DE" sz="1000" b="0" i="0" u="none" strike="noStrike" kern="1200" baseline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‹Nr.›</a:t>
            </a:fld>
            <a:endParaRPr lang="de-DE" sz="1000" b="0" i="0" u="none" strike="noStrike" kern="1200" baseline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A67DD28-60BD-4440-9B66-089B0779A44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2606" y="6522045"/>
            <a:ext cx="2196004" cy="2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66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70" r:id="rId2"/>
    <p:sldLayoutId id="2147483773" r:id="rId3"/>
    <p:sldLayoutId id="2147483782" r:id="rId4"/>
    <p:sldLayoutId id="2147483791" r:id="rId5"/>
    <p:sldLayoutId id="2147483787" r:id="rId6"/>
    <p:sldLayoutId id="2147483786" r:id="rId7"/>
    <p:sldLayoutId id="2147483763" r:id="rId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5">
          <p15:clr>
            <a:srgbClr val="9FCC3B"/>
          </p15:clr>
        </p15:guide>
        <p15:guide id="2" pos="1255">
          <p15:clr>
            <a:srgbClr val="F26B43"/>
          </p15:clr>
        </p15:guide>
        <p15:guide id="3" pos="1617">
          <p15:clr>
            <a:srgbClr val="F26B43"/>
          </p15:clr>
        </p15:guide>
        <p15:guide id="4" pos="2457">
          <p15:clr>
            <a:srgbClr val="F26B43"/>
          </p15:clr>
        </p15:guide>
        <p15:guide id="5" pos="2819">
          <p15:clr>
            <a:srgbClr val="F26B43"/>
          </p15:clr>
        </p15:guide>
        <p15:guide id="6" pos="3659">
          <p15:clr>
            <a:srgbClr val="F26B43"/>
          </p15:clr>
        </p15:guide>
        <p15:guide id="7" pos="4021">
          <p15:clr>
            <a:srgbClr val="F26B43"/>
          </p15:clr>
        </p15:guide>
        <p15:guide id="8" pos="4861">
          <p15:clr>
            <a:srgbClr val="F26B43"/>
          </p15:clr>
        </p15:guide>
        <p15:guide id="9" pos="5223">
          <p15:clr>
            <a:srgbClr val="F26B43"/>
          </p15:clr>
        </p15:guide>
        <p15:guide id="10" pos="6063">
          <p15:clr>
            <a:srgbClr val="F26B43"/>
          </p15:clr>
        </p15:guide>
        <p15:guide id="11" pos="6425">
          <p15:clr>
            <a:srgbClr val="F26B43"/>
          </p15:clr>
        </p15:guide>
        <p15:guide id="12" pos="7265">
          <p15:clr>
            <a:srgbClr val="9FCC3B"/>
          </p15:clr>
        </p15:guide>
        <p15:guide id="13" orient="horz" pos="935">
          <p15:clr>
            <a:srgbClr val="F26B43"/>
          </p15:clr>
        </p15:guide>
        <p15:guide id="14" orient="horz" pos="1298">
          <p15:clr>
            <a:srgbClr val="F26B43"/>
          </p15:clr>
        </p15:guide>
        <p15:guide id="15" orient="horz" pos="1820">
          <p15:clr>
            <a:srgbClr val="F26B43"/>
          </p15:clr>
        </p15:guide>
        <p15:guide id="16" orient="horz" pos="3657">
          <p15:clr>
            <a:srgbClr val="9FCC3B"/>
          </p15:clr>
        </p15:guide>
        <p15:guide id="17" orient="horz" pos="2750">
          <p15:clr>
            <a:srgbClr val="F26B43"/>
          </p15:clr>
        </p15:guide>
        <p15:guide id="19" orient="horz" pos="3113">
          <p15:clr>
            <a:srgbClr val="F26B43"/>
          </p15:clr>
        </p15:guide>
        <p15:guide id="20" orient="horz" pos="391">
          <p15:clr>
            <a:srgbClr val="9FCC3B"/>
          </p15:clr>
        </p15:guide>
        <p15:guide id="21" orient="horz" pos="220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850DBCA2-5161-4FAC-8147-92291783ED0A}"/>
              </a:ext>
            </a:extLst>
          </p:cNvPr>
          <p:cNvSpPr/>
          <p:nvPr userDrawn="1"/>
        </p:nvSpPr>
        <p:spPr>
          <a:xfrm>
            <a:off x="0" y="6426000"/>
            <a:ext cx="12192000" cy="432000"/>
          </a:xfrm>
          <a:prstGeom prst="rect">
            <a:avLst/>
          </a:prstGeom>
          <a:solidFill>
            <a:srgbClr val="003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294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859" r:id="rId3"/>
    <p:sldLayoutId id="2147483760" r:id="rId4"/>
    <p:sldLayoutId id="2147483761" r:id="rId5"/>
    <p:sldLayoutId id="2147483856" r:id="rId6"/>
    <p:sldLayoutId id="2147483861" r:id="rId7"/>
    <p:sldLayoutId id="2147483862" r:id="rId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5">
          <p15:clr>
            <a:srgbClr val="9FCC3B"/>
          </p15:clr>
        </p15:guide>
        <p15:guide id="2" pos="1255">
          <p15:clr>
            <a:srgbClr val="F26B43"/>
          </p15:clr>
        </p15:guide>
        <p15:guide id="3" pos="1617">
          <p15:clr>
            <a:srgbClr val="F26B43"/>
          </p15:clr>
        </p15:guide>
        <p15:guide id="4" pos="2457">
          <p15:clr>
            <a:srgbClr val="F26B43"/>
          </p15:clr>
        </p15:guide>
        <p15:guide id="5" pos="2819">
          <p15:clr>
            <a:srgbClr val="F26B43"/>
          </p15:clr>
        </p15:guide>
        <p15:guide id="6" pos="3659">
          <p15:clr>
            <a:srgbClr val="F26B43"/>
          </p15:clr>
        </p15:guide>
        <p15:guide id="7" pos="4021">
          <p15:clr>
            <a:srgbClr val="F26B43"/>
          </p15:clr>
        </p15:guide>
        <p15:guide id="8" pos="4861">
          <p15:clr>
            <a:srgbClr val="F26B43"/>
          </p15:clr>
        </p15:guide>
        <p15:guide id="9" pos="5223">
          <p15:clr>
            <a:srgbClr val="F26B43"/>
          </p15:clr>
        </p15:guide>
        <p15:guide id="10" pos="6063">
          <p15:clr>
            <a:srgbClr val="F26B43"/>
          </p15:clr>
        </p15:guide>
        <p15:guide id="11" pos="6425">
          <p15:clr>
            <a:srgbClr val="F26B43"/>
          </p15:clr>
        </p15:guide>
        <p15:guide id="12" pos="7265">
          <p15:clr>
            <a:srgbClr val="9FCC3B"/>
          </p15:clr>
        </p15:guide>
        <p15:guide id="13" orient="horz" pos="935">
          <p15:clr>
            <a:srgbClr val="F26B43"/>
          </p15:clr>
        </p15:guide>
        <p15:guide id="14" orient="horz" pos="1298">
          <p15:clr>
            <a:srgbClr val="F26B43"/>
          </p15:clr>
        </p15:guide>
        <p15:guide id="15" orient="horz" pos="1820">
          <p15:clr>
            <a:srgbClr val="F26B43"/>
          </p15:clr>
        </p15:guide>
        <p15:guide id="16" orient="horz" pos="3657">
          <p15:clr>
            <a:srgbClr val="9FCC3B"/>
          </p15:clr>
        </p15:guide>
        <p15:guide id="17" orient="horz" pos="2750">
          <p15:clr>
            <a:srgbClr val="F26B43"/>
          </p15:clr>
        </p15:guide>
        <p15:guide id="19" orient="horz" pos="3113">
          <p15:clr>
            <a:srgbClr val="F26B43"/>
          </p15:clr>
        </p15:guide>
        <p15:guide id="20" orient="horz" pos="391">
          <p15:clr>
            <a:srgbClr val="9FCC3B"/>
          </p15:clr>
        </p15:guide>
        <p15:guide id="21" orient="horz" pos="220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">
            <a:extLst>
              <a:ext uri="{FF2B5EF4-FFF2-40B4-BE49-F238E27FC236}">
                <a16:creationId xmlns:a16="http://schemas.microsoft.com/office/drawing/2014/main" id="{CE2632EF-0037-42A8-B00A-DCE1E4641C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25157" y="306992"/>
            <a:ext cx="7847861" cy="5836356"/>
          </a:xfrm>
        </p:spPr>
        <p:txBody>
          <a:bodyPr/>
          <a:lstStyle/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de-DE" b="1" dirty="0">
                <a:solidFill>
                  <a:schemeClr val="bg2">
                    <a:lumMod val="50000"/>
                  </a:schemeClr>
                </a:solidFill>
                <a:latin typeface="Fira Sans" panose="020B0503050000020004" pitchFamily="34" charset="0"/>
              </a:rPr>
              <a:t>Ihre Meinung zählt: Mobilitätsumfrage an der </a:t>
            </a:r>
            <a:r>
              <a:rPr lang="de-DE" b="1" dirty="0">
                <a:solidFill>
                  <a:schemeClr val="bg2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Hochschule xx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endParaRPr lang="de-DE" sz="1200" b="1" dirty="0">
              <a:solidFill>
                <a:schemeClr val="bg1">
                  <a:lumMod val="50000"/>
                </a:schemeClr>
              </a:solidFill>
              <a:highlight>
                <a:srgbClr val="00FF00"/>
              </a:highlight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Warum mitmachen?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Ihre Einschätzungen helfen, die Mobilitätsangebote auf dem Campus zu verbessern und mit regionalen Akteur*innen bestmöglich abzustimmen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Ihre Perspektive ist entscheidend, um ein vollständiges Bild zu erhalten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endParaRPr lang="de-DE" sz="12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Ziel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: 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Bessere Infrastruktur und Mobilitätsoptionen für Studierende und Mitarbeitende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Berechnung der mobilitätsbedingten Treibhausgasemissionen für die Treibhausgasbilanzierung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endParaRPr lang="de-DE" sz="12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So geht’s: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Dauer: max. 10 Minuten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Wann? Ab sofort bis zum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xx.xx.20xx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Wo? Einfach QR-Code scannen oder </a:t>
            </a:r>
            <a:r>
              <a:rPr lang="de-DE" sz="1600" dirty="0">
                <a:solidFill>
                  <a:srgbClr val="0070C0"/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www.hochschule.de/mobilitaetsumfrage 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endParaRPr lang="de-DE" sz="8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Kontakt: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 Name Klimaschutzmanager*in, E-Mail-Adresse, Telefonnummer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1DCA603-D8C4-4742-A8A8-DCD8895617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31" r="5361"/>
          <a:stretch/>
        </p:blipFill>
        <p:spPr>
          <a:xfrm>
            <a:off x="-97654" y="106536"/>
            <a:ext cx="40926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51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BFC978D-175E-4C17-AE08-8D93D919FA8F}"/>
              </a:ext>
            </a:extLst>
          </p:cNvPr>
          <p:cNvSpPr txBox="1">
            <a:spLocks/>
          </p:cNvSpPr>
          <p:nvPr/>
        </p:nvSpPr>
        <p:spPr>
          <a:xfrm>
            <a:off x="4125157" y="306992"/>
            <a:ext cx="7847861" cy="5836356"/>
          </a:xfrm>
          <a:prstGeom prst="rect">
            <a:avLst/>
          </a:prstGeom>
        </p:spPr>
        <p:txBody>
          <a:bodyPr lIns="0" tIns="0" rIns="0" bIns="0"/>
          <a:lstStyle>
            <a:lvl1pPr marL="406800" indent="-4068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b="1" dirty="0">
                <a:solidFill>
                  <a:schemeClr val="bg2">
                    <a:lumMod val="50000"/>
                  </a:schemeClr>
                </a:solidFill>
                <a:latin typeface="Fira Sans" panose="020B0503050000020004" pitchFamily="34" charset="0"/>
              </a:rPr>
              <a:t>Ihre Meinung zählt: Mobilitätsumfrage an der </a:t>
            </a:r>
            <a:r>
              <a:rPr lang="de-DE" b="1" dirty="0">
                <a:solidFill>
                  <a:schemeClr val="bg2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Hochschule xx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endParaRPr lang="de-DE" sz="1200" b="1" dirty="0">
              <a:solidFill>
                <a:schemeClr val="bg1">
                  <a:lumMod val="50000"/>
                </a:schemeClr>
              </a:solidFill>
              <a:highlight>
                <a:srgbClr val="00FF00"/>
              </a:highlight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Warum mitmachen?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Ihre Einschätzungen helfen, die Mobilitätsangebote auf dem Campus zu verbessern und mit regionalen Akteur*innen bestmöglich abzustimmen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Ihre Perspektive ist entscheidend, um ein vollständiges Bild zu erhalten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endParaRPr lang="de-DE" sz="12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Ziel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: 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Bessere Infrastruktur und Mobilitätsoptionen für Studierende und Mitarbeitende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Berechnung der mobilitätsbedingten Treibhausgasemissionen für die Treibhausgasbilanzierung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endParaRPr lang="de-DE" sz="12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So geht’s: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Dauer: max. 10 Minuten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Wann? Ab sofort bis zum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xx.xx.20xx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Wo? Einfach QR-Code scannen oder </a:t>
            </a:r>
            <a:r>
              <a:rPr lang="de-DE" sz="1600" dirty="0">
                <a:solidFill>
                  <a:srgbClr val="0070C0"/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www.hochschule.de/mobilitaetsumfrage 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endParaRPr lang="de-DE" sz="8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Kontakt: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 Name Klimaschutzmanager*in, E-Mail-Adresse, Telefonnummer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D0C2A17-BBD4-43C7-82F7-372DA8EB85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10" r="5949"/>
          <a:stretch/>
        </p:blipFill>
        <p:spPr>
          <a:xfrm>
            <a:off x="-8878" y="0"/>
            <a:ext cx="4003830" cy="696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16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">
            <a:extLst>
              <a:ext uri="{FF2B5EF4-FFF2-40B4-BE49-F238E27FC236}">
                <a16:creationId xmlns:a16="http://schemas.microsoft.com/office/drawing/2014/main" id="{E0BB3A43-F2DE-4080-B8D2-7FEC47A2CEA2}"/>
              </a:ext>
            </a:extLst>
          </p:cNvPr>
          <p:cNvSpPr txBox="1">
            <a:spLocks/>
          </p:cNvSpPr>
          <p:nvPr/>
        </p:nvSpPr>
        <p:spPr>
          <a:xfrm>
            <a:off x="532658" y="439444"/>
            <a:ext cx="7847861" cy="5836356"/>
          </a:xfrm>
          <a:prstGeom prst="rect">
            <a:avLst/>
          </a:prstGeom>
        </p:spPr>
        <p:txBody>
          <a:bodyPr lIns="0" tIns="0" rIns="0" bIns="0"/>
          <a:lstStyle>
            <a:lvl1pPr marL="406800" indent="-4068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b="1" dirty="0">
                <a:solidFill>
                  <a:schemeClr val="bg2">
                    <a:lumMod val="50000"/>
                  </a:schemeClr>
                </a:solidFill>
                <a:latin typeface="Fira Sans" panose="020B0503050000020004" pitchFamily="34" charset="0"/>
              </a:rPr>
              <a:t>Ihre Meinung zählt: Mobilitätsumfrage an der </a:t>
            </a:r>
            <a:r>
              <a:rPr lang="de-DE" b="1" dirty="0">
                <a:solidFill>
                  <a:schemeClr val="bg2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Hochschule xx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endParaRPr lang="de-DE" sz="1200" b="1" dirty="0">
              <a:solidFill>
                <a:schemeClr val="bg1">
                  <a:lumMod val="50000"/>
                </a:schemeClr>
              </a:solidFill>
              <a:highlight>
                <a:srgbClr val="00FF00"/>
              </a:highlight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Warum mitmachen?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Ihre Einschätzungen helfen, die Mobilitätsangebote auf dem Campus zu verbessern und mit regionalen Akteur*innen bestmöglich abzustimmen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Ihre Perspektive ist entscheidend, um ein vollständiges Bild zu erhalten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endParaRPr lang="de-DE" sz="12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Ziel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: 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Bessere Infrastruktur und Mobilitätsoptionen für Studierende und Mitarbeitende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Berechnung der mobilitätsbedingten Treibhausgasemissionen für die Treibhausgasbilanzierung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endParaRPr lang="de-DE" sz="12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So geht’s: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Dauer: max. 10 Minuten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Wann? Ab sofort bis zum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xx.xx.20xx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Wo? Einfach QR-Code scannen oder </a:t>
            </a:r>
            <a:r>
              <a:rPr lang="de-DE" sz="1600" dirty="0">
                <a:solidFill>
                  <a:srgbClr val="0070C0"/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www.hochschule.de/mobilitaetsumfrage 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endParaRPr lang="de-DE" sz="8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FontTx/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Kontakt: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 Name Klimaschutzmanager*in, E-Mail-Adresse, Telefonnummer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261BAA8-C97B-5AA0-4AB6-6BA18BC3C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9983" y="357352"/>
            <a:ext cx="4462017" cy="642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">
            <a:extLst>
              <a:ext uri="{FF2B5EF4-FFF2-40B4-BE49-F238E27FC236}">
                <a16:creationId xmlns:a16="http://schemas.microsoft.com/office/drawing/2014/main" id="{5A8409C4-FC43-4BE1-A70F-09BBBB091550}"/>
              </a:ext>
            </a:extLst>
          </p:cNvPr>
          <p:cNvSpPr txBox="1">
            <a:spLocks/>
          </p:cNvSpPr>
          <p:nvPr/>
        </p:nvSpPr>
        <p:spPr>
          <a:xfrm>
            <a:off x="307759" y="298114"/>
            <a:ext cx="8056171" cy="4749007"/>
          </a:xfrm>
          <a:prstGeom prst="rect">
            <a:avLst/>
          </a:prstGeom>
        </p:spPr>
        <p:txBody>
          <a:bodyPr lIns="0" tIns="0" rIns="0" bIns="0"/>
          <a:lstStyle>
            <a:lvl1pPr marL="406800" indent="-4068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440"/>
              </a:spcAft>
              <a:buFontTx/>
              <a:buBlip>
                <a:blip r:embed="rId2"/>
              </a:buBlip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Fira Sans" panose="020B0503050000020004" pitchFamily="34" charset="0"/>
              </a:rPr>
              <a:t>Your opinion counts: Mobility survey at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University of Applied Sciences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1600" b="1" dirty="0">
              <a:solidFill>
                <a:schemeClr val="bg2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Why take part?</a:t>
            </a:r>
          </a:p>
          <a:p>
            <a:pPr marL="378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Your opinions help us to improve mobility services on campus and coordinate them with regional stakeholders in the best possible way</a:t>
            </a:r>
          </a:p>
          <a:p>
            <a:pPr marL="378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Your perspective is crucial to get a complete picture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1600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Goal: </a:t>
            </a:r>
          </a:p>
          <a:p>
            <a:pPr marL="378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Better infrastructure and mobility options for students and staff</a:t>
            </a:r>
          </a:p>
          <a:p>
            <a:pPr marL="378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Calculation of mobility-related greenhouse gas emissions for greenhouse gas balancing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1600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This is how it works: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Duration: max. 10 minutes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When? From now until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xx.xx.20xx</a:t>
            </a:r>
          </a:p>
          <a:p>
            <a:pPr marL="321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Where? Simply scan the QR code or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www.hochschule.de/mobilitysurvey  </a:t>
            </a: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1600" b="1" dirty="0">
              <a:solidFill>
                <a:schemeClr val="bg1">
                  <a:lumMod val="50000"/>
                </a:schemeClr>
              </a:solidFill>
              <a:latin typeface="Fira Sans" panose="020B0503050000020004" pitchFamily="34" charset="0"/>
            </a:endParaRPr>
          </a:p>
          <a:p>
            <a:pPr marL="3600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  <a:latin typeface="Fira Sans" panose="020B0503050000020004" pitchFamily="34" charset="0"/>
              </a:rPr>
              <a:t>Questions?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Name Climate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Protection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 Officer, E-Mail-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Address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,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phone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 </a:t>
            </a:r>
            <a:r>
              <a:rPr lang="de-DE" sz="1600" dirty="0" err="1">
                <a:solidFill>
                  <a:schemeClr val="bg1">
                    <a:lumMod val="50000"/>
                  </a:schemeClr>
                </a:solidFill>
                <a:highlight>
                  <a:srgbClr val="00FF00"/>
                </a:highlight>
                <a:latin typeface="Fira Sans" panose="020B0503050000020004" pitchFamily="34" charset="0"/>
              </a:rPr>
              <a:t>number</a:t>
            </a:r>
            <a:endParaRPr lang="de-DE" sz="1600" dirty="0">
              <a:solidFill>
                <a:schemeClr val="bg1">
                  <a:lumMod val="50000"/>
                </a:schemeClr>
              </a:solidFill>
              <a:highlight>
                <a:srgbClr val="00FF00"/>
              </a:highlight>
              <a:latin typeface="Fira Sans" panose="020B05030500000200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62BABE1-9C14-4B8E-B94C-5947A1B6B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692" y="221945"/>
            <a:ext cx="4270856" cy="673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648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2.2.2731"/>
  <p:tag name="SLIDO_PRESENTATION_ID" val="00000000-0000-0000-0000-000000000000"/>
  <p:tag name="SLIDO_EVENT_UUID" val="043083f1-8451-4921-a9a3-1b0d37887190"/>
  <p:tag name="SLIDO_EVENT_SECTION_UUID" val="fae3ca36-ef3c-460e-9c1d-bf7c7c8d5d84"/>
</p:tagLst>
</file>

<file path=ppt/theme/theme1.xml><?xml version="1.0" encoding="utf-8"?>
<a:theme xmlns:a="http://schemas.openxmlformats.org/drawingml/2006/main" name="Inhaltsverzeichn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lnSpc>
            <a:spcPts val="3840"/>
          </a:lnSpc>
          <a:defRPr sz="3200" b="1" dirty="0" smtClean="0">
            <a:latin typeface="Verdana" panose="020B0604030504040204" pitchFamily="34" charset="0"/>
            <a:ea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halte mit Bilder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lnSpc>
            <a:spcPts val="3840"/>
          </a:lnSpc>
          <a:defRPr sz="3200" b="1" dirty="0" smtClean="0">
            <a:latin typeface="Verdana" panose="020B0604030504040204" pitchFamily="34" charset="0"/>
            <a:ea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Inhalte nur Tex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lnSpc>
            <a:spcPts val="3840"/>
          </a:lnSpc>
          <a:defRPr sz="3200" b="1" dirty="0" smtClean="0">
            <a:latin typeface="Verdana" panose="020B0604030504040204" pitchFamily="34" charset="0"/>
            <a:ea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</Words>
  <Application>Microsoft Office PowerPoint</Application>
  <PresentationFormat>Breitbild</PresentationFormat>
  <Paragraphs>64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Arial</vt:lpstr>
      <vt:lpstr>Calibri</vt:lpstr>
      <vt:lpstr>Fira Sans</vt:lpstr>
      <vt:lpstr>Verdana</vt:lpstr>
      <vt:lpstr>Wingdings</vt:lpstr>
      <vt:lpstr>Inhaltsverzeichnis</vt:lpstr>
      <vt:lpstr>Inhalte mit Bildern</vt:lpstr>
      <vt:lpstr>Inhalte nur Text</vt:lpstr>
      <vt:lpstr>PowerPoint-Präsentation</vt:lpstr>
      <vt:lpstr>PowerPoint-Präsentation</vt:lpstr>
      <vt:lpstr>PowerPoint-Präsentation</vt:lpstr>
      <vt:lpstr>PowerPoint-Präsentation</vt:lpstr>
    </vt:vector>
  </TitlesOfParts>
  <Company>Hochschule Merseburg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Auspurg</dc:creator>
  <cp:lastModifiedBy>Wenge, Iliyana</cp:lastModifiedBy>
  <cp:revision>808</cp:revision>
  <dcterms:created xsi:type="dcterms:W3CDTF">2018-11-05T09:59:08Z</dcterms:created>
  <dcterms:modified xsi:type="dcterms:W3CDTF">2025-08-28T08:36:21Z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oAppVersion">
    <vt:lpwstr>1.2.2.2731</vt:lpwstr>
  </property>
</Properties>
</file>