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3204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C960BF1B-A274-4C56-AD5C-E60CD5BF5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767619"/>
              </p:ext>
            </p:extLst>
          </p:nvPr>
        </p:nvGraphicFramePr>
        <p:xfrm>
          <a:off x="102870" y="7552737"/>
          <a:ext cx="6640832" cy="2353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104">
                  <a:extLst>
                    <a:ext uri="{9D8B030D-6E8A-4147-A177-3AD203B41FA5}">
                      <a16:colId xmlns:a16="http://schemas.microsoft.com/office/drawing/2014/main" val="3915554207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4256811022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3424404485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2274336643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3592306752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3024717712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1019758155"/>
                    </a:ext>
                  </a:extLst>
                </a:gridCol>
                <a:gridCol w="830104">
                  <a:extLst>
                    <a:ext uri="{9D8B030D-6E8A-4147-A177-3AD203B41FA5}">
                      <a16:colId xmlns:a16="http://schemas.microsoft.com/office/drawing/2014/main" val="3867697594"/>
                    </a:ext>
                  </a:extLst>
                </a:gridCol>
              </a:tblGrid>
              <a:tr h="235326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734899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7858" y="449580"/>
            <a:ext cx="58057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800" b="1"/>
            </a:pPr>
            <a:r>
              <a:rPr sz="2800" dirty="0" err="1">
                <a:latin typeface="Fira Sans" panose="020B0503050000020004" pitchFamily="34" charset="0"/>
              </a:rPr>
              <a:t>Jetzt</a:t>
            </a:r>
            <a:r>
              <a:rPr sz="2800" dirty="0">
                <a:latin typeface="Fira Sans" panose="020B0503050000020004" pitchFamily="34" charset="0"/>
              </a:rPr>
              <a:t> an der </a:t>
            </a:r>
            <a:r>
              <a:rPr sz="2800" dirty="0" err="1">
                <a:latin typeface="Fira Sans" panose="020B0503050000020004" pitchFamily="34" charset="0"/>
              </a:rPr>
              <a:t>Mobilitätsumfrage</a:t>
            </a:r>
            <a:r>
              <a:rPr sz="2800" dirty="0">
                <a:latin typeface="Fira Sans" panose="020B0503050000020004" pitchFamily="34" charset="0"/>
              </a:rPr>
              <a:t> </a:t>
            </a:r>
            <a:r>
              <a:rPr sz="2800" dirty="0" err="1">
                <a:latin typeface="Fira Sans" panose="020B0503050000020004" pitchFamily="34" charset="0"/>
              </a:rPr>
              <a:t>teilnehmen</a:t>
            </a:r>
            <a:r>
              <a:rPr sz="28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7858" y="1676258"/>
            <a:ext cx="5611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/>
            </a:pPr>
            <a:r>
              <a:rPr sz="1600" dirty="0">
                <a:latin typeface="Fira Sans" panose="020B0503050000020004" pitchFamily="34" charset="0"/>
              </a:rPr>
              <a:t>Wie </a:t>
            </a:r>
            <a:r>
              <a:rPr sz="1600" dirty="0" err="1">
                <a:latin typeface="Fira Sans" panose="020B0503050000020004" pitchFamily="34" charset="0"/>
              </a:rPr>
              <a:t>kommen</a:t>
            </a:r>
            <a:r>
              <a:rPr sz="1600" dirty="0">
                <a:latin typeface="Fira Sans" panose="020B0503050000020004" pitchFamily="34" charset="0"/>
              </a:rPr>
              <a:t> Sie </a:t>
            </a:r>
            <a:r>
              <a:rPr sz="1600" dirty="0" err="1">
                <a:latin typeface="Fira Sans" panose="020B0503050000020004" pitchFamily="34" charset="0"/>
              </a:rPr>
              <a:t>täglich</a:t>
            </a:r>
            <a:r>
              <a:rPr sz="1600" dirty="0">
                <a:latin typeface="Fira Sans" panose="020B0503050000020004" pitchFamily="34" charset="0"/>
              </a:rPr>
              <a:t> </a:t>
            </a:r>
            <a:r>
              <a:rPr sz="1600" dirty="0" err="1">
                <a:latin typeface="Fira Sans" panose="020B0503050000020004" pitchFamily="34" charset="0"/>
              </a:rPr>
              <a:t>zur</a:t>
            </a:r>
            <a:r>
              <a:rPr sz="1600" dirty="0">
                <a:latin typeface="Fira Sans" panose="020B0503050000020004" pitchFamily="34" charset="0"/>
              </a:rPr>
              <a:t> Hochschule? </a:t>
            </a:r>
            <a:endParaRPr lang="de-DE" sz="1600" dirty="0">
              <a:latin typeface="Fira Sans" panose="020B05030500000200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905" y="2457616"/>
            <a:ext cx="3150573" cy="4260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sz="1400" dirty="0">
              <a:latin typeface="Fira Sans" panose="020B0503050000020004" pitchFamily="34" charset="0"/>
            </a:endParaRPr>
          </a:p>
          <a:p>
            <a:pPr>
              <a:lnSpc>
                <a:spcPct val="150000"/>
              </a:lnSpc>
              <a:defRPr sz="1400"/>
            </a:pPr>
            <a:r>
              <a:rPr sz="1400" dirty="0" err="1">
                <a:latin typeface="Fira Sans" panose="020B0503050000020004" pitchFamily="34" charset="0"/>
              </a:rPr>
              <a:t>Mit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unserer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Mobilitätsumfrage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wollen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wir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herausfinden</a:t>
            </a:r>
            <a:r>
              <a:rPr sz="1400" dirty="0">
                <a:latin typeface="Fira Sans" panose="020B0503050000020004" pitchFamily="34" charset="0"/>
              </a:rPr>
              <a:t>, </a:t>
            </a:r>
            <a:r>
              <a:rPr sz="1400" dirty="0" err="1">
                <a:latin typeface="Fira Sans" panose="020B0503050000020004" pitchFamily="34" charset="0"/>
              </a:rPr>
              <a:t>wie</a:t>
            </a:r>
            <a:r>
              <a:rPr sz="1400" dirty="0">
                <a:latin typeface="Fira Sans" panose="020B0503050000020004" pitchFamily="34" charset="0"/>
              </a:rPr>
              <a:t> Sie </a:t>
            </a:r>
            <a:r>
              <a:rPr sz="1400" dirty="0" err="1">
                <a:latin typeface="Fira Sans" panose="020B0503050000020004" pitchFamily="34" charset="0"/>
              </a:rPr>
              <a:t>sich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fortbewegen</a:t>
            </a:r>
            <a:r>
              <a:rPr sz="1400" dirty="0">
                <a:latin typeface="Fira Sans" panose="020B0503050000020004" pitchFamily="34" charset="0"/>
              </a:rPr>
              <a:t>, </a:t>
            </a:r>
            <a:r>
              <a:rPr sz="1400" dirty="0" err="1">
                <a:latin typeface="Fira Sans" panose="020B0503050000020004" pitchFamily="34" charset="0"/>
              </a:rPr>
              <a:t>wie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zufrieden</a:t>
            </a:r>
            <a:r>
              <a:rPr sz="1400" dirty="0">
                <a:latin typeface="Fira Sans" panose="020B0503050000020004" pitchFamily="34" charset="0"/>
              </a:rPr>
              <a:t> Sie </a:t>
            </a:r>
            <a:r>
              <a:rPr sz="1400" dirty="0" err="1">
                <a:latin typeface="Fira Sans" panose="020B0503050000020004" pitchFamily="34" charset="0"/>
              </a:rPr>
              <a:t>mit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bereits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etablierten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Maßnahmen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sind</a:t>
            </a:r>
            <a:r>
              <a:rPr sz="1400" dirty="0">
                <a:latin typeface="Fira Sans" panose="020B0503050000020004" pitchFamily="34" charset="0"/>
              </a:rPr>
              <a:t> und an </a:t>
            </a:r>
            <a:r>
              <a:rPr sz="1400" dirty="0" err="1">
                <a:latin typeface="Fira Sans" panose="020B0503050000020004" pitchFamily="34" charset="0"/>
              </a:rPr>
              <a:t>welchen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Stellen</a:t>
            </a:r>
            <a:r>
              <a:rPr sz="1400" dirty="0">
                <a:latin typeface="Fira Sans" panose="020B0503050000020004" pitchFamily="34" charset="0"/>
              </a:rPr>
              <a:t> es </a:t>
            </a:r>
            <a:r>
              <a:rPr sz="1400" dirty="0" err="1">
                <a:latin typeface="Fira Sans" panose="020B0503050000020004" pitchFamily="34" charset="0"/>
              </a:rPr>
              <a:t>noch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Optimierungspotentiale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gibt</a:t>
            </a:r>
            <a:r>
              <a:rPr sz="1400" dirty="0">
                <a:latin typeface="Fira Sans" panose="020B0503050000020004" pitchFamily="34" charset="0"/>
              </a:rPr>
              <a:t>. </a:t>
            </a:r>
            <a:endParaRPr lang="de-DE" sz="1400" dirty="0">
              <a:latin typeface="Fira Sans" panose="020B0503050000020004" pitchFamily="34" charset="0"/>
            </a:endParaRPr>
          </a:p>
          <a:p>
            <a:pPr>
              <a:lnSpc>
                <a:spcPct val="150000"/>
              </a:lnSpc>
              <a:defRPr sz="1400"/>
            </a:pPr>
            <a:r>
              <a:rPr sz="1400" dirty="0">
                <a:latin typeface="Fira Sans" panose="020B0503050000020004" pitchFamily="34" charset="0"/>
              </a:rPr>
              <a:t>Die </a:t>
            </a:r>
            <a:r>
              <a:rPr sz="1400" dirty="0" err="1">
                <a:latin typeface="Fira Sans" panose="020B0503050000020004" pitchFamily="34" charset="0"/>
              </a:rPr>
              <a:t>Ergebnisse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helfen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uns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nicht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nur</a:t>
            </a:r>
            <a:r>
              <a:rPr sz="1400" dirty="0">
                <a:latin typeface="Fira Sans" panose="020B0503050000020004" pitchFamily="34" charset="0"/>
              </a:rPr>
              <a:t>, die </a:t>
            </a:r>
            <a:r>
              <a:rPr sz="1400" dirty="0" err="1">
                <a:latin typeface="Fira Sans" panose="020B0503050000020004" pitchFamily="34" charset="0"/>
              </a:rPr>
              <a:t>Mobilitätsangebote</a:t>
            </a:r>
            <a:r>
              <a:rPr sz="1400" dirty="0">
                <a:latin typeface="Fira Sans" panose="020B0503050000020004" pitchFamily="34" charset="0"/>
              </a:rPr>
              <a:t> an der Hochschule </a:t>
            </a:r>
            <a:r>
              <a:rPr sz="1400" dirty="0" err="1">
                <a:latin typeface="Fira Sans" panose="020B0503050000020004" pitchFamily="34" charset="0"/>
              </a:rPr>
              <a:t>besser</a:t>
            </a:r>
            <a:r>
              <a:rPr sz="1400" dirty="0">
                <a:latin typeface="Fira Sans" panose="020B0503050000020004" pitchFamily="34" charset="0"/>
              </a:rPr>
              <a:t> auf </a:t>
            </a:r>
            <a:r>
              <a:rPr sz="1400" dirty="0" err="1">
                <a:latin typeface="Fira Sans" panose="020B0503050000020004" pitchFamily="34" charset="0"/>
              </a:rPr>
              <a:t>Ihre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Wünsche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abzustimmen</a:t>
            </a:r>
            <a:r>
              <a:rPr sz="1400" dirty="0">
                <a:latin typeface="Fira Sans" panose="020B0503050000020004" pitchFamily="34" charset="0"/>
              </a:rPr>
              <a:t>, </a:t>
            </a:r>
            <a:r>
              <a:rPr sz="1400" dirty="0" err="1">
                <a:latin typeface="Fira Sans" panose="020B0503050000020004" pitchFamily="34" charset="0"/>
              </a:rPr>
              <a:t>sondern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fließen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auch</a:t>
            </a:r>
            <a:r>
              <a:rPr sz="1400" dirty="0">
                <a:latin typeface="Fira Sans" panose="020B0503050000020004" pitchFamily="34" charset="0"/>
              </a:rPr>
              <a:t> in die </a:t>
            </a:r>
            <a:r>
              <a:rPr sz="1400" dirty="0" err="1">
                <a:latin typeface="Fira Sans" panose="020B0503050000020004" pitchFamily="34" charset="0"/>
              </a:rPr>
              <a:t>Berechnung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unserer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Treibhausgasbilanz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ein</a:t>
            </a:r>
            <a:r>
              <a:rPr sz="1400" dirty="0">
                <a:latin typeface="Fira Sans" panose="020B0503050000020004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4167378" y="2890472"/>
            <a:ext cx="1981962" cy="2128265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7378" y="5224011"/>
            <a:ext cx="184537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/>
            </a:pPr>
            <a:r>
              <a:rPr sz="1400" dirty="0">
                <a:latin typeface="Fira Sans" panose="020B0503050000020004" pitchFamily="34" charset="0"/>
              </a:rPr>
              <a:t>www.beispiellink.de</a:t>
            </a:r>
          </a:p>
        </p:txBody>
      </p:sp>
      <p:sp>
        <p:nvSpPr>
          <p:cNvPr id="7" name="Rectangle 6"/>
          <p:cNvSpPr/>
          <p:nvPr/>
        </p:nvSpPr>
        <p:spPr>
          <a:xfrm>
            <a:off x="4167378" y="5946005"/>
            <a:ext cx="1981962" cy="679464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 dirty="0" err="1">
                <a:latin typeface="Fira Sans" panose="020B0503050000020004" pitchFamily="34" charset="0"/>
              </a:rPr>
              <a:t>Ihr</a:t>
            </a:r>
            <a:r>
              <a:rPr sz="1350" dirty="0">
                <a:latin typeface="Fira Sans" panose="020B0503050000020004" pitchFamily="34" charset="0"/>
              </a:rPr>
              <a:t> Logo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300027" y="8202518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8A1F728-70F0-4B4A-91B4-40451DDCCE4A}"/>
              </a:ext>
            </a:extLst>
          </p:cNvPr>
          <p:cNvSpPr/>
          <p:nvPr/>
        </p:nvSpPr>
        <p:spPr>
          <a:xfrm>
            <a:off x="102870" y="117868"/>
            <a:ext cx="6640830" cy="7391642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Fira Sans" panose="020B05030500000200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1D04A62-6F6C-4B3D-9A4C-9D6A2F9F436E}"/>
              </a:ext>
            </a:extLst>
          </p:cNvPr>
          <p:cNvSpPr txBox="1"/>
          <p:nvPr/>
        </p:nvSpPr>
        <p:spPr>
          <a:xfrm>
            <a:off x="537858" y="2025078"/>
            <a:ext cx="3490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Fira Sans" panose="020B0503050000020004" pitchFamily="34" charset="0"/>
              </a:rPr>
              <a:t>Fahrrad, ÖPV, (E-)Auto oder zu Fuß?</a:t>
            </a: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6E5D6289-270D-4CD2-8E3B-6820499A51AA}"/>
              </a:ext>
            </a:extLst>
          </p:cNvPr>
          <p:cNvSpPr/>
          <p:nvPr/>
        </p:nvSpPr>
        <p:spPr>
          <a:xfrm>
            <a:off x="191574" y="9132420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91E3A59B-26AF-40D1-ACFB-9E0048FDD95A}"/>
              </a:ext>
            </a:extLst>
          </p:cNvPr>
          <p:cNvSpPr txBox="1"/>
          <p:nvPr/>
        </p:nvSpPr>
        <p:spPr>
          <a:xfrm rot="16200000">
            <a:off x="523678" y="8202517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id="{C43554D3-52AF-45D3-9CA9-D781C48AB309}"/>
              </a:ext>
            </a:extLst>
          </p:cNvPr>
          <p:cNvSpPr/>
          <p:nvPr/>
        </p:nvSpPr>
        <p:spPr>
          <a:xfrm>
            <a:off x="1015279" y="9132419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E3210EF2-DDD0-47AF-B6BB-8CF7C399812B}"/>
              </a:ext>
            </a:extLst>
          </p:cNvPr>
          <p:cNvSpPr txBox="1"/>
          <p:nvPr/>
        </p:nvSpPr>
        <p:spPr>
          <a:xfrm rot="16200000">
            <a:off x="1353256" y="8203596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AAA9B5BB-0FD0-45F0-8B27-B79E1DC8E78B}"/>
              </a:ext>
            </a:extLst>
          </p:cNvPr>
          <p:cNvSpPr/>
          <p:nvPr/>
        </p:nvSpPr>
        <p:spPr>
          <a:xfrm>
            <a:off x="1844857" y="9133498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 dirty="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06E67C69-04B3-4905-8CDF-AA38CCDE8163}"/>
              </a:ext>
            </a:extLst>
          </p:cNvPr>
          <p:cNvSpPr txBox="1"/>
          <p:nvPr/>
        </p:nvSpPr>
        <p:spPr>
          <a:xfrm rot="16200000">
            <a:off x="2180377" y="8203597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02342730-FA8C-400B-A8E2-819EE198D5C7}"/>
              </a:ext>
            </a:extLst>
          </p:cNvPr>
          <p:cNvSpPr/>
          <p:nvPr/>
        </p:nvSpPr>
        <p:spPr>
          <a:xfrm>
            <a:off x="2671978" y="9133499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id="{27028D56-9259-4FC8-B92D-5A940F138145}"/>
              </a:ext>
            </a:extLst>
          </p:cNvPr>
          <p:cNvSpPr txBox="1"/>
          <p:nvPr/>
        </p:nvSpPr>
        <p:spPr>
          <a:xfrm rot="16200000">
            <a:off x="3018929" y="8210230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27" name="Rectangle 4">
            <a:extLst>
              <a:ext uri="{FF2B5EF4-FFF2-40B4-BE49-F238E27FC236}">
                <a16:creationId xmlns:a16="http://schemas.microsoft.com/office/drawing/2014/main" id="{3EFE6AD8-0699-44FD-BE26-42FA1E074CD6}"/>
              </a:ext>
            </a:extLst>
          </p:cNvPr>
          <p:cNvSpPr/>
          <p:nvPr/>
        </p:nvSpPr>
        <p:spPr>
          <a:xfrm>
            <a:off x="3510530" y="9140132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28" name="TextBox 7">
            <a:extLst>
              <a:ext uri="{FF2B5EF4-FFF2-40B4-BE49-F238E27FC236}">
                <a16:creationId xmlns:a16="http://schemas.microsoft.com/office/drawing/2014/main" id="{05C7669F-B6D2-471D-9053-C9D6E62FF348}"/>
              </a:ext>
            </a:extLst>
          </p:cNvPr>
          <p:cNvSpPr txBox="1"/>
          <p:nvPr/>
        </p:nvSpPr>
        <p:spPr>
          <a:xfrm rot="16200000">
            <a:off x="3842634" y="8210229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6F196AD8-BE7A-480A-9707-8F2AC31DDE45}"/>
              </a:ext>
            </a:extLst>
          </p:cNvPr>
          <p:cNvSpPr/>
          <p:nvPr/>
        </p:nvSpPr>
        <p:spPr>
          <a:xfrm>
            <a:off x="4334235" y="9140131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0172DF0E-2092-4427-9A28-297F95640530}"/>
              </a:ext>
            </a:extLst>
          </p:cNvPr>
          <p:cNvSpPr txBox="1"/>
          <p:nvPr/>
        </p:nvSpPr>
        <p:spPr>
          <a:xfrm rot="16200000">
            <a:off x="4672213" y="8210229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31" name="Rectangle 4">
            <a:extLst>
              <a:ext uri="{FF2B5EF4-FFF2-40B4-BE49-F238E27FC236}">
                <a16:creationId xmlns:a16="http://schemas.microsoft.com/office/drawing/2014/main" id="{F36012DE-7C91-48A2-ACB5-A46E718AE256}"/>
              </a:ext>
            </a:extLst>
          </p:cNvPr>
          <p:cNvSpPr/>
          <p:nvPr/>
        </p:nvSpPr>
        <p:spPr>
          <a:xfrm>
            <a:off x="5163814" y="9140131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 dirty="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id="{DA4AAF74-A95C-44A7-BA31-F48EC24A1539}"/>
              </a:ext>
            </a:extLst>
          </p:cNvPr>
          <p:cNvSpPr txBox="1"/>
          <p:nvPr/>
        </p:nvSpPr>
        <p:spPr>
          <a:xfrm rot="16200000">
            <a:off x="5521606" y="8210230"/>
            <a:ext cx="155202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/>
            </a:pPr>
            <a:r>
              <a:rPr sz="1400" dirty="0" err="1">
                <a:latin typeface="Fira Sans" panose="020B0503050000020004" pitchFamily="34" charset="0"/>
              </a:rPr>
              <a:t>Jetzt</a:t>
            </a:r>
            <a:r>
              <a:rPr sz="1400" dirty="0">
                <a:latin typeface="Fira Sans" panose="020B0503050000020004" pitchFamily="34" charset="0"/>
              </a:rPr>
              <a:t> </a:t>
            </a:r>
            <a:r>
              <a:rPr sz="1400" dirty="0" err="1">
                <a:latin typeface="Fira Sans" panose="020B0503050000020004" pitchFamily="34" charset="0"/>
              </a:rPr>
              <a:t>mitmachen</a:t>
            </a:r>
            <a:r>
              <a:rPr sz="1400" dirty="0">
                <a:latin typeface="Fira Sans" panose="020B0503050000020004" pitchFamily="34" charset="0"/>
              </a:rPr>
              <a:t>!</a:t>
            </a:r>
          </a:p>
        </p:txBody>
      </p:sp>
      <p:sp>
        <p:nvSpPr>
          <p:cNvPr id="37" name="Rectangle 4">
            <a:extLst>
              <a:ext uri="{FF2B5EF4-FFF2-40B4-BE49-F238E27FC236}">
                <a16:creationId xmlns:a16="http://schemas.microsoft.com/office/drawing/2014/main" id="{7FFDC44A-2586-4663-BE1B-AF245A5B9C5E}"/>
              </a:ext>
            </a:extLst>
          </p:cNvPr>
          <p:cNvSpPr/>
          <p:nvPr/>
        </p:nvSpPr>
        <p:spPr>
          <a:xfrm>
            <a:off x="6013207" y="9140132"/>
            <a:ext cx="648000" cy="648000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 dirty="0"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3AC880C7-B04E-4DF7-AD6B-9D8F6BBEC97A}"/>
              </a:ext>
            </a:extLst>
          </p:cNvPr>
          <p:cNvSpPr/>
          <p:nvPr/>
        </p:nvSpPr>
        <p:spPr>
          <a:xfrm>
            <a:off x="4319778" y="3042872"/>
            <a:ext cx="1981962" cy="2128265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1350">
                <a:latin typeface="Fira Sans" panose="020B0503050000020004" pitchFamily="34" charset="0"/>
              </a:rPr>
              <a:t>QR-Code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A4-Papier (210 x 297 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Fira Sans</vt:lpstr>
      <vt:lpstr>Office Theme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Greta Jäckel</dc:creator>
  <cp:keywords/>
  <dc:description>generated using python-pptx</dc:description>
  <cp:lastModifiedBy>Wenge, Iliyana</cp:lastModifiedBy>
  <cp:revision>9</cp:revision>
  <dcterms:created xsi:type="dcterms:W3CDTF">2013-01-27T09:14:16Z</dcterms:created>
  <dcterms:modified xsi:type="dcterms:W3CDTF">2025-08-28T08:33:47Z</dcterms:modified>
  <cp:category/>
</cp:coreProperties>
</file>