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0693400" cy="15125700"/>
  <p:notesSz cx="10693400" cy="15125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316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0" i="0">
                <a:solidFill>
                  <a:schemeClr val="bg1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550" b="1" i="0">
                <a:solidFill>
                  <a:schemeClr val="bg1"/>
                </a:solidFill>
                <a:latin typeface="Fira Sans ExtraBold"/>
                <a:cs typeface="Fira Sans Extra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0" i="0">
                <a:solidFill>
                  <a:schemeClr val="bg1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50" b="0" i="0">
                <a:solidFill>
                  <a:schemeClr val="bg1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3938746"/>
            <a:ext cx="10692130" cy="1181735"/>
          </a:xfrm>
          <a:custGeom>
            <a:avLst/>
            <a:gdLst/>
            <a:ahLst/>
            <a:cxnLst/>
            <a:rect l="l" t="t" r="r" b="b"/>
            <a:pathLst>
              <a:path w="10692130" h="1181734">
                <a:moveTo>
                  <a:pt x="0" y="1181239"/>
                </a:moveTo>
                <a:lnTo>
                  <a:pt x="10692003" y="1181239"/>
                </a:lnTo>
                <a:lnTo>
                  <a:pt x="10692003" y="0"/>
                </a:lnTo>
                <a:lnTo>
                  <a:pt x="0" y="0"/>
                </a:lnTo>
                <a:lnTo>
                  <a:pt x="0" y="1181239"/>
                </a:lnTo>
                <a:close/>
              </a:path>
            </a:pathLst>
          </a:custGeom>
          <a:solidFill>
            <a:srgbClr val="00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07492" y="1270135"/>
            <a:ext cx="6478414" cy="876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50" b="0" i="0">
                <a:solidFill>
                  <a:schemeClr val="bg1"/>
                </a:solidFill>
                <a:latin typeface="Lucida Sans"/>
                <a:cs typeface="Lucida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74340" y="3404260"/>
            <a:ext cx="6544719" cy="745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50" b="1" i="0">
                <a:solidFill>
                  <a:schemeClr val="bg1"/>
                </a:solidFill>
                <a:latin typeface="Fira Sans ExtraBold"/>
                <a:cs typeface="Fira Sans ExtraBol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344250" y="12141408"/>
            <a:ext cx="3893820" cy="688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50" b="0" i="0">
                <a:solidFill>
                  <a:srgbClr val="003C64"/>
                </a:solidFill>
                <a:latin typeface="Lucida Sans"/>
                <a:cs typeface="Lucida Sans"/>
              </a:defRPr>
            </a:lvl1pPr>
          </a:lstStyle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/>
              <a:t>mobilitaetsumfrage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ochschule.d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ochschule.d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ochschule.d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ochschule.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334" y="190703"/>
            <a:ext cx="9138731" cy="127823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942875" y="13406578"/>
            <a:ext cx="492051" cy="5321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5442" y="3211301"/>
            <a:ext cx="6490335" cy="75438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8565"/>
              </a:lnSpc>
              <a:spcBef>
                <a:spcPts val="90"/>
              </a:spcBef>
            </a:pPr>
            <a:r>
              <a:rPr sz="7450" b="1" spc="-4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Schneller</a:t>
            </a:r>
            <a:endParaRPr sz="7450" dirty="0">
              <a:latin typeface="Fira Sans" panose="020B0503050000020004" pitchFamily="34" charset="0"/>
              <a:cs typeface="Fira Sans ExtraBold"/>
            </a:endParaRPr>
          </a:p>
          <a:p>
            <a:pPr marL="12700" marR="575945">
              <a:lnSpc>
                <a:spcPts val="8190"/>
              </a:lnSpc>
              <a:spcBef>
                <a:spcPts val="520"/>
              </a:spcBef>
            </a:pPr>
            <a:r>
              <a:rPr sz="7450" b="1" spc="-2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zu </a:t>
            </a:r>
            <a:r>
              <a:rPr sz="7450" b="1" spc="-1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Fuß </a:t>
            </a:r>
            <a:r>
              <a:rPr sz="7450" b="1" spc="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als </a:t>
            </a:r>
            <a:r>
              <a:rPr sz="7450" b="1" spc="-6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mit  </a:t>
            </a:r>
            <a:r>
              <a:rPr sz="7450" b="1" spc="-5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dem</a:t>
            </a:r>
            <a:r>
              <a:rPr sz="7450" b="1" spc="12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 </a:t>
            </a:r>
            <a:r>
              <a:rPr sz="7450" b="1" spc="6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ÖPNV?</a:t>
            </a:r>
            <a:endParaRPr sz="7450" dirty="0">
              <a:latin typeface="Fira Sans" panose="020B0503050000020004" pitchFamily="34" charset="0"/>
              <a:cs typeface="Fira Sans ExtraBold"/>
            </a:endParaRPr>
          </a:p>
          <a:p>
            <a:pPr marL="2442210" marR="5080" indent="-655955" algn="r">
              <a:lnSpc>
                <a:spcPts val="6140"/>
              </a:lnSpc>
              <a:spcBef>
                <a:spcPts val="9300"/>
              </a:spcBef>
            </a:pPr>
            <a:r>
              <a:rPr sz="5550" spc="-229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Deine</a:t>
            </a:r>
            <a:r>
              <a:rPr sz="5550" spc="-32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30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Meinung </a:t>
            </a:r>
            <a:r>
              <a:rPr sz="5550" spc="-24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39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zur</a:t>
            </a:r>
            <a:r>
              <a:rPr sz="5550" spc="-31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14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Mobilität</a:t>
            </a:r>
            <a:endParaRPr sz="5550" dirty="0">
              <a:latin typeface="Fira Sans" panose="020B0503050000020004" pitchFamily="34" charset="0"/>
              <a:cs typeface="Lucida Sans"/>
            </a:endParaRPr>
          </a:p>
          <a:p>
            <a:pPr marR="5080" algn="r">
              <a:lnSpc>
                <a:spcPts val="5760"/>
              </a:lnSpc>
            </a:pPr>
            <a:r>
              <a:rPr sz="5550" spc="-18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auf </a:t>
            </a:r>
            <a:r>
              <a:rPr sz="5550" spc="-27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dem </a:t>
            </a:r>
            <a:r>
              <a:rPr sz="5550" spc="-24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Weg</a:t>
            </a:r>
            <a:r>
              <a:rPr sz="5550" spc="-36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39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zur</a:t>
            </a:r>
            <a:endParaRPr sz="5550" dirty="0">
              <a:latin typeface="Fira Sans" panose="020B0503050000020004" pitchFamily="34" charset="0"/>
              <a:cs typeface="Lucida Sans"/>
            </a:endParaRPr>
          </a:p>
          <a:p>
            <a:pPr marR="5080" algn="r">
              <a:lnSpc>
                <a:spcPts val="6400"/>
              </a:lnSpc>
            </a:pPr>
            <a:r>
              <a:rPr sz="5550" spc="-229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Hochschule</a:t>
            </a:r>
            <a:r>
              <a:rPr sz="5550" spc="-30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20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zählt!</a:t>
            </a:r>
            <a:endParaRPr sz="5550" dirty="0"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26191" y="11687345"/>
            <a:ext cx="413004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3450" spc="-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ww</a:t>
            </a:r>
            <a:r>
              <a:rPr sz="3450" spc="-23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w.</a:t>
            </a:r>
            <a:r>
              <a:rPr sz="3450" b="0" spc="-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Fira Sans Thin"/>
                <a:hlinkClick r:id="rId4"/>
              </a:rPr>
              <a:t>hochschule</a:t>
            </a:r>
            <a:r>
              <a:rPr sz="3450" spc="-2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.de</a:t>
            </a:r>
            <a:r>
              <a:rPr sz="3450" spc="10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/</a:t>
            </a:r>
            <a:endParaRPr sz="3450" dirty="0">
              <a:highlight>
                <a:srgbClr val="00FF00"/>
              </a:highlight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344250" y="12141408"/>
            <a:ext cx="389382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>
                <a:highlight>
                  <a:srgbClr val="00FF00"/>
                </a:highlight>
                <a:latin typeface="Fira Sans" panose="020B0503050000020004" pitchFamily="34" charset="0"/>
              </a:rPr>
              <a:t>mobilitaetsumfrage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06439" y="1225134"/>
            <a:ext cx="5879465" cy="8763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pc="-180" dirty="0">
                <a:latin typeface="Fira Sans" panose="020B0503050000020004" pitchFamily="34" charset="0"/>
              </a:rPr>
              <a:t>Mobilitätsumfrage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A6F9BDD-B50C-4F3C-A1FE-404CF6F7D445}"/>
              </a:ext>
            </a:extLst>
          </p:cNvPr>
          <p:cNvSpPr/>
          <p:nvPr/>
        </p:nvSpPr>
        <p:spPr>
          <a:xfrm>
            <a:off x="1429892" y="11507956"/>
            <a:ext cx="1404785" cy="1465093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>
                <a:highlight>
                  <a:srgbClr val="00FF00"/>
                </a:highlight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71FFB85-BFE5-4B18-8947-7317032A2E9F}"/>
              </a:ext>
            </a:extLst>
          </p:cNvPr>
          <p:cNvSpPr txBox="1"/>
          <p:nvPr/>
        </p:nvSpPr>
        <p:spPr>
          <a:xfrm>
            <a:off x="495099" y="14609207"/>
            <a:ext cx="3631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Fira Sans" panose="020B0503050000020004" pitchFamily="34" charset="0"/>
              </a:rPr>
              <a:t>Design: Christian Auspurg, Hochschule Merseburg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8515" y="400389"/>
            <a:ext cx="9138731" cy="127823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Fira Sans" panose="020B05030500000200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942875" y="13406578"/>
            <a:ext cx="492051" cy="5321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5442" y="3211301"/>
            <a:ext cx="6490335" cy="925766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8565"/>
              </a:lnSpc>
              <a:spcBef>
                <a:spcPts val="90"/>
              </a:spcBef>
            </a:pPr>
            <a:r>
              <a:rPr lang="en-US" sz="7450" b="1" spc="-4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Faster on foot than by public transport?</a:t>
            </a:r>
          </a:p>
          <a:p>
            <a:pPr marL="2442210" marR="5080" indent="-655955" algn="r">
              <a:spcBef>
                <a:spcPts val="9300"/>
              </a:spcBef>
            </a:pPr>
            <a:r>
              <a:rPr lang="en-US" sz="6000" dirty="0">
                <a:solidFill>
                  <a:schemeClr val="bg1"/>
                </a:solidFill>
                <a:latin typeface="Fira Sans" panose="020B0503050000020004" pitchFamily="34" charset="0"/>
                <a:ea typeface="Verdana" panose="020B0604030504040204" pitchFamily="34" charset="0"/>
              </a:rPr>
              <a:t>Your opinion on mobility counts!</a:t>
            </a:r>
            <a:endParaRPr lang="de-DE" sz="6000" dirty="0">
              <a:solidFill>
                <a:schemeClr val="bg1"/>
              </a:solidFill>
              <a:latin typeface="Fira Sans" panose="020B0503050000020004" pitchFamily="34" charset="0"/>
              <a:ea typeface="Verdana" panose="020B0604030504040204" pitchFamily="34" charset="0"/>
            </a:endParaRPr>
          </a:p>
          <a:p>
            <a:pPr marL="2442210" marR="5080" indent="-655955" algn="r">
              <a:lnSpc>
                <a:spcPts val="6140"/>
              </a:lnSpc>
              <a:spcBef>
                <a:spcPts val="9300"/>
              </a:spcBef>
            </a:pPr>
            <a:endParaRPr sz="5550" dirty="0"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26191" y="11687345"/>
            <a:ext cx="413004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3450" spc="-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ww</a:t>
            </a:r>
            <a:r>
              <a:rPr sz="3450" spc="-23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w.</a:t>
            </a:r>
            <a:r>
              <a:rPr sz="3450" b="0" spc="-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Fira Sans Thin"/>
                <a:hlinkClick r:id="rId4"/>
              </a:rPr>
              <a:t>hochschule</a:t>
            </a:r>
            <a:r>
              <a:rPr sz="3450" spc="-2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.de</a:t>
            </a:r>
            <a:r>
              <a:rPr sz="3450" spc="10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/</a:t>
            </a:r>
            <a:endParaRPr sz="3450" dirty="0">
              <a:highlight>
                <a:srgbClr val="00FF00"/>
              </a:highlight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344250" y="12141408"/>
            <a:ext cx="389382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>
                <a:highlight>
                  <a:srgbClr val="00FF00"/>
                </a:highlight>
                <a:latin typeface="Fira Sans" panose="020B0503050000020004" pitchFamily="34" charset="0"/>
              </a:rPr>
              <a:t>mobilitaetsumfrage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06439" y="1225134"/>
            <a:ext cx="5879465" cy="8763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de-DE" spc="-180" dirty="0">
                <a:latin typeface="Fira Sans" panose="020B0503050000020004" pitchFamily="34" charset="0"/>
              </a:rPr>
              <a:t>Mobility Survey</a:t>
            </a:r>
            <a:endParaRPr spc="-180" dirty="0">
              <a:latin typeface="Fira Sans" panose="020B05030500000200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6DF16A9E-4037-4A59-9D35-886F4E1ED2B6}"/>
              </a:ext>
            </a:extLst>
          </p:cNvPr>
          <p:cNvSpPr/>
          <p:nvPr/>
        </p:nvSpPr>
        <p:spPr>
          <a:xfrm>
            <a:off x="1429892" y="11507956"/>
            <a:ext cx="1404785" cy="1465093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>
                <a:highlight>
                  <a:srgbClr val="00FF00"/>
                </a:highlight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41A9F12-B32E-4BEB-9BF2-8FAE4531074A}"/>
              </a:ext>
            </a:extLst>
          </p:cNvPr>
          <p:cNvSpPr txBox="1"/>
          <p:nvPr/>
        </p:nvSpPr>
        <p:spPr>
          <a:xfrm>
            <a:off x="495099" y="14609207"/>
            <a:ext cx="3631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Fira Sans" panose="020B0503050000020004" pitchFamily="34" charset="0"/>
              </a:rPr>
              <a:t>Design: Christian Auspurg, Hochschule Merseburg</a:t>
            </a:r>
          </a:p>
        </p:txBody>
      </p:sp>
    </p:spTree>
    <p:extLst>
      <p:ext uri="{BB962C8B-B14F-4D97-AF65-F5344CB8AC3E}">
        <p14:creationId xmlns:p14="http://schemas.microsoft.com/office/powerpoint/2010/main" val="295267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1370" y="321263"/>
            <a:ext cx="8746459" cy="12861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347107" y="13406578"/>
            <a:ext cx="492051" cy="5321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06499" y="3404260"/>
            <a:ext cx="6675755" cy="745045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495934">
              <a:lnSpc>
                <a:spcPts val="6140"/>
              </a:lnSpc>
              <a:spcBef>
                <a:spcPts val="765"/>
              </a:spcBef>
            </a:pPr>
            <a:r>
              <a:rPr sz="5550" b="1" spc="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Bus, </a:t>
            </a:r>
            <a:r>
              <a:rPr sz="5550" b="1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Bahn, </a:t>
            </a:r>
            <a:r>
              <a:rPr sz="5550" b="1" spc="-5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Fahr-  </a:t>
            </a:r>
            <a:r>
              <a:rPr sz="5550" b="1" spc="-1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rad, </a:t>
            </a:r>
            <a:r>
              <a:rPr sz="5550" b="1" spc="-2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Stau </a:t>
            </a:r>
            <a:r>
              <a:rPr sz="5550" b="1" spc="2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— </a:t>
            </a:r>
            <a:r>
              <a:rPr sz="5550" b="1" spc="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was  </a:t>
            </a:r>
            <a:r>
              <a:rPr sz="5550" b="1" spc="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funktioniert </a:t>
            </a:r>
            <a:r>
              <a:rPr sz="5550" b="1" spc="-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auf  </a:t>
            </a:r>
            <a:r>
              <a:rPr sz="5550" b="1" spc="-1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dem Weg </a:t>
            </a:r>
            <a:r>
              <a:rPr sz="5550" b="1" spc="-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zur </a:t>
            </a:r>
            <a:r>
              <a:rPr sz="5550" b="1" spc="10" dirty="0">
                <a:solidFill>
                  <a:srgbClr val="FFFFFF"/>
                </a:solidFill>
                <a:highlight>
                  <a:srgbClr val="00FF00"/>
                </a:highlight>
                <a:latin typeface="Fira Sans" panose="020B0503050000020004" pitchFamily="34" charset="0"/>
                <a:cs typeface="Fira Sans ExtraBold"/>
              </a:rPr>
              <a:t>HoMe</a:t>
            </a:r>
            <a:r>
              <a:rPr sz="5550" b="1" spc="1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  </a:t>
            </a:r>
            <a:r>
              <a:rPr sz="5550" b="1" spc="-2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und </a:t>
            </a:r>
            <a:r>
              <a:rPr sz="5550" b="1" spc="5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was</a:t>
            </a:r>
            <a:r>
              <a:rPr sz="5550" b="1" spc="229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 </a:t>
            </a:r>
            <a:r>
              <a:rPr sz="5550" b="1" spc="40" dirty="0">
                <a:solidFill>
                  <a:srgbClr val="FFFFFF"/>
                </a:solidFill>
                <a:latin typeface="Fira Sans" panose="020B0503050000020004" pitchFamily="34" charset="0"/>
                <a:cs typeface="Fira Sans ExtraBold"/>
              </a:rPr>
              <a:t>nicht?</a:t>
            </a:r>
            <a:endParaRPr sz="5550" dirty="0">
              <a:latin typeface="Fira Sans" panose="020B0503050000020004" pitchFamily="34" charset="0"/>
              <a:cs typeface="Fira Sans ExtraBold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7300" dirty="0">
              <a:latin typeface="Fira Sans" panose="020B0503050000020004" pitchFamily="34" charset="0"/>
              <a:cs typeface="Fira Sans ExtraBold"/>
            </a:endParaRPr>
          </a:p>
          <a:p>
            <a:pPr marL="1729105" marR="5080" indent="154305" algn="ctr">
              <a:lnSpc>
                <a:spcPts val="6140"/>
              </a:lnSpc>
            </a:pPr>
            <a:r>
              <a:rPr sz="5550" spc="-27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Teilen </a:t>
            </a:r>
            <a:r>
              <a:rPr sz="5550" spc="-4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Sie </a:t>
            </a:r>
            <a:r>
              <a:rPr sz="5550" spc="-27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uns  </a:t>
            </a:r>
            <a:r>
              <a:rPr sz="5550" spc="-14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Ihre</a:t>
            </a:r>
            <a:r>
              <a:rPr sz="5550" spc="-29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8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Mobilitäts-</a:t>
            </a:r>
            <a:endParaRPr sz="5550" dirty="0">
              <a:latin typeface="Fira Sans" panose="020B0503050000020004" pitchFamily="34" charset="0"/>
              <a:cs typeface="Lucida Sans"/>
            </a:endParaRPr>
          </a:p>
          <a:p>
            <a:pPr marL="989965" algn="ctr">
              <a:lnSpc>
                <a:spcPts val="6020"/>
              </a:lnSpc>
            </a:pPr>
            <a:r>
              <a:rPr sz="5550" spc="-220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geschichten</a:t>
            </a:r>
            <a:r>
              <a:rPr sz="5550" spc="-27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 </a:t>
            </a:r>
            <a:r>
              <a:rPr sz="5550" spc="-175" dirty="0">
                <a:solidFill>
                  <a:srgbClr val="FFFFFF"/>
                </a:solidFill>
                <a:latin typeface="Fira Sans" panose="020B0503050000020004" pitchFamily="34" charset="0"/>
                <a:cs typeface="Lucida Sans"/>
              </a:rPr>
              <a:t>mit!</a:t>
            </a:r>
            <a:endParaRPr sz="5550" dirty="0"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26191" y="11687345"/>
            <a:ext cx="413004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3450" spc="-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ww</a:t>
            </a:r>
            <a:r>
              <a:rPr sz="3450" spc="-23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w.</a:t>
            </a:r>
            <a:r>
              <a:rPr sz="3450" b="0" spc="-5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Fira Sans Thin"/>
                <a:hlinkClick r:id="rId4"/>
              </a:rPr>
              <a:t>hochschule</a:t>
            </a:r>
            <a:r>
              <a:rPr sz="3450" spc="-2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.de</a:t>
            </a:r>
            <a:r>
              <a:rPr sz="3450" spc="10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/</a:t>
            </a:r>
            <a:endParaRPr sz="3450" dirty="0">
              <a:highlight>
                <a:srgbClr val="00FF00"/>
              </a:highlight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344250" y="12141408"/>
            <a:ext cx="3893820" cy="612988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pc="-130" dirty="0">
                <a:highlight>
                  <a:srgbClr val="00FF00"/>
                </a:highlight>
                <a:latin typeface="Fira Sans" panose="020B0503050000020004" pitchFamily="34" charset="0"/>
              </a:rPr>
              <a:t>mobilitaetsumfrage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611505">
              <a:lnSpc>
                <a:spcPct val="100000"/>
              </a:lnSpc>
              <a:spcBef>
                <a:spcPts val="130"/>
              </a:spcBef>
            </a:pPr>
            <a:r>
              <a:rPr spc="-180" dirty="0">
                <a:latin typeface="Fira Sans" panose="020B0503050000020004" pitchFamily="34" charset="0"/>
              </a:rPr>
              <a:t>Mobilitätsumfrage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2A75479B-B5BB-4528-8717-2EDDD58B4D22}"/>
              </a:ext>
            </a:extLst>
          </p:cNvPr>
          <p:cNvSpPr/>
          <p:nvPr/>
        </p:nvSpPr>
        <p:spPr>
          <a:xfrm>
            <a:off x="1429892" y="11507956"/>
            <a:ext cx="1404785" cy="1465093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>
                <a:highlight>
                  <a:srgbClr val="00FF00"/>
                </a:highlight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0419226-3206-4592-9F06-0EEC5BB60658}"/>
              </a:ext>
            </a:extLst>
          </p:cNvPr>
          <p:cNvSpPr txBox="1"/>
          <p:nvPr/>
        </p:nvSpPr>
        <p:spPr>
          <a:xfrm>
            <a:off x="495099" y="14609207"/>
            <a:ext cx="3631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Fira Sans" panose="020B0503050000020004" pitchFamily="34" charset="0"/>
              </a:rPr>
              <a:t>Design: Christian Auspurg, Hochschule Merseburg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1134" y="320561"/>
            <a:ext cx="8665502" cy="12862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34678" y="13334711"/>
            <a:ext cx="369366" cy="609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3938746"/>
            <a:ext cx="10692130" cy="1181735"/>
          </a:xfrm>
          <a:custGeom>
            <a:avLst/>
            <a:gdLst/>
            <a:ahLst/>
            <a:cxnLst/>
            <a:rect l="l" t="t" r="r" b="b"/>
            <a:pathLst>
              <a:path w="10692130" h="1181734">
                <a:moveTo>
                  <a:pt x="0" y="1181239"/>
                </a:moveTo>
                <a:lnTo>
                  <a:pt x="10692003" y="1181239"/>
                </a:lnTo>
                <a:lnTo>
                  <a:pt x="10692003" y="0"/>
                </a:lnTo>
                <a:lnTo>
                  <a:pt x="0" y="0"/>
                </a:lnTo>
                <a:lnTo>
                  <a:pt x="0" y="1181239"/>
                </a:lnTo>
                <a:close/>
              </a:path>
            </a:pathLst>
          </a:custGeom>
          <a:solidFill>
            <a:srgbClr val="003C64"/>
          </a:solidFill>
        </p:spPr>
        <p:txBody>
          <a:bodyPr wrap="square" lIns="0" tIns="0" rIns="0" bIns="0" rtlCol="0"/>
          <a:lstStyle/>
          <a:p>
            <a:endParaRPr>
              <a:latin typeface="Fira Sans" panose="020B05030500000200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44450" marR="1486535">
              <a:lnSpc>
                <a:spcPts val="6140"/>
              </a:lnSpc>
              <a:spcBef>
                <a:spcPts val="765"/>
              </a:spcBef>
            </a:pPr>
            <a:r>
              <a:rPr spc="-20" dirty="0">
                <a:latin typeface="Fira Sans" panose="020B0503050000020004" pitchFamily="34" charset="0"/>
              </a:rPr>
              <a:t>Alle </a:t>
            </a:r>
            <a:r>
              <a:rPr spc="-5" dirty="0">
                <a:latin typeface="Fira Sans" panose="020B0503050000020004" pitchFamily="34" charset="0"/>
              </a:rPr>
              <a:t>Anschlüsse  </a:t>
            </a:r>
            <a:r>
              <a:rPr spc="25" dirty="0">
                <a:latin typeface="Fira Sans" panose="020B0503050000020004" pitchFamily="34" charset="0"/>
              </a:rPr>
              <a:t>geklappt?</a:t>
            </a:r>
          </a:p>
          <a:p>
            <a:pPr marL="45085">
              <a:lnSpc>
                <a:spcPts val="5760"/>
              </a:lnSpc>
            </a:pPr>
            <a:r>
              <a:rPr spc="-35" dirty="0">
                <a:latin typeface="Fira Sans" panose="020B0503050000020004" pitchFamily="34" charset="0"/>
              </a:rPr>
              <a:t>Ein </a:t>
            </a:r>
            <a:r>
              <a:rPr spc="-25" dirty="0">
                <a:latin typeface="Fira Sans" panose="020B0503050000020004" pitchFamily="34" charset="0"/>
              </a:rPr>
              <a:t>Traum, </a:t>
            </a:r>
            <a:r>
              <a:rPr spc="-15" dirty="0">
                <a:latin typeface="Fira Sans" panose="020B0503050000020004" pitchFamily="34" charset="0"/>
              </a:rPr>
              <a:t>den</a:t>
            </a:r>
            <a:r>
              <a:rPr spc="380" dirty="0">
                <a:latin typeface="Fira Sans" panose="020B0503050000020004" pitchFamily="34" charset="0"/>
              </a:rPr>
              <a:t> </a:t>
            </a:r>
            <a:r>
              <a:rPr spc="-25" dirty="0">
                <a:latin typeface="Fira Sans" panose="020B0503050000020004" pitchFamily="34" charset="0"/>
              </a:rPr>
              <a:t>wir</a:t>
            </a:r>
          </a:p>
          <a:p>
            <a:pPr marL="45085" marR="824230">
              <a:lnSpc>
                <a:spcPts val="6140"/>
              </a:lnSpc>
              <a:spcBef>
                <a:spcPts val="380"/>
              </a:spcBef>
            </a:pPr>
            <a:r>
              <a:rPr spc="-20" dirty="0">
                <a:latin typeface="Fira Sans" panose="020B0503050000020004" pitchFamily="34" charset="0"/>
              </a:rPr>
              <a:t>gemeinsam leben  können.</a:t>
            </a:r>
          </a:p>
          <a:p>
            <a:pPr marL="31750">
              <a:lnSpc>
                <a:spcPct val="100000"/>
              </a:lnSpc>
              <a:spcBef>
                <a:spcPts val="30"/>
              </a:spcBef>
            </a:pPr>
            <a:endParaRPr sz="7300">
              <a:latin typeface="Fira Sans" panose="020B0503050000020004" pitchFamily="34" charset="0"/>
            </a:endParaRPr>
          </a:p>
          <a:p>
            <a:pPr marL="627380" marR="5080" indent="2179955">
              <a:lnSpc>
                <a:spcPts val="6140"/>
              </a:lnSpc>
            </a:pPr>
            <a:r>
              <a:rPr b="0" spc="-95" dirty="0">
                <a:latin typeface="Fira Sans" panose="020B0503050000020004" pitchFamily="34" charset="0"/>
                <a:cs typeface="Lucida Sans"/>
              </a:rPr>
              <a:t>Jetzt </a:t>
            </a:r>
            <a:r>
              <a:rPr b="0" spc="-180" dirty="0">
                <a:latin typeface="Fira Sans" panose="020B0503050000020004" pitchFamily="34" charset="0"/>
                <a:cs typeface="Lucida Sans"/>
              </a:rPr>
              <a:t>an</a:t>
            </a:r>
            <a:r>
              <a:rPr b="0" spc="-475" dirty="0">
                <a:latin typeface="Fira Sans" panose="020B0503050000020004" pitchFamily="34" charset="0"/>
                <a:cs typeface="Lucida Sans"/>
              </a:rPr>
              <a:t> </a:t>
            </a:r>
            <a:r>
              <a:rPr b="0" spc="-140" dirty="0">
                <a:latin typeface="Fira Sans" panose="020B0503050000020004" pitchFamily="34" charset="0"/>
                <a:cs typeface="Lucida Sans"/>
              </a:rPr>
              <a:t>der  </a:t>
            </a:r>
            <a:r>
              <a:rPr b="0" spc="-180" dirty="0">
                <a:latin typeface="Fira Sans" panose="020B0503050000020004" pitchFamily="34" charset="0"/>
                <a:cs typeface="Lucida Sans"/>
              </a:rPr>
              <a:t>Mobilitätsumfrage</a:t>
            </a:r>
          </a:p>
          <a:p>
            <a:pPr marL="2680970">
              <a:lnSpc>
                <a:spcPts val="6020"/>
              </a:lnSpc>
            </a:pPr>
            <a:r>
              <a:rPr b="0" spc="-175" dirty="0">
                <a:latin typeface="Fira Sans" panose="020B0503050000020004" pitchFamily="34" charset="0"/>
                <a:cs typeface="Lucida Sans"/>
              </a:rPr>
              <a:t>teilnehmen!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227296" y="11753494"/>
            <a:ext cx="4128135" cy="100901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9539" marR="5080" indent="-117475">
              <a:lnSpc>
                <a:spcPts val="3579"/>
              </a:lnSpc>
              <a:spcBef>
                <a:spcPts val="705"/>
              </a:spcBef>
            </a:pPr>
            <a:r>
              <a:rPr sz="3450" spc="-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ww</a:t>
            </a:r>
            <a:r>
              <a:rPr sz="3450" spc="-22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w.h</a:t>
            </a:r>
            <a:r>
              <a:rPr sz="3450" b="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Fira Sans Thin"/>
                <a:hlinkClick r:id="rId4"/>
              </a:rPr>
              <a:t>ochschule</a:t>
            </a:r>
            <a:r>
              <a:rPr sz="3450" spc="-24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.de</a:t>
            </a:r>
            <a:r>
              <a:rPr sz="3450" spc="8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  <a:hlinkClick r:id="rId4"/>
              </a:rPr>
              <a:t>/ </a:t>
            </a:r>
            <a:r>
              <a:rPr sz="3450" spc="6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</a:rPr>
              <a:t> </a:t>
            </a:r>
            <a:r>
              <a:rPr sz="3450" spc="-130" dirty="0">
                <a:solidFill>
                  <a:srgbClr val="003C64"/>
                </a:solidFill>
                <a:highlight>
                  <a:srgbClr val="00FF00"/>
                </a:highlight>
                <a:latin typeface="Fira Sans" panose="020B0503050000020004" pitchFamily="34" charset="0"/>
                <a:cs typeface="Lucida Sans"/>
              </a:rPr>
              <a:t>mobilitaetsumfrage</a:t>
            </a:r>
            <a:endParaRPr sz="3450" dirty="0">
              <a:highlight>
                <a:srgbClr val="00FF00"/>
              </a:highlight>
              <a:latin typeface="Fira Sans" panose="020B0503050000020004" pitchFamily="34" charset="0"/>
              <a:cs typeface="Lucida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611505">
              <a:lnSpc>
                <a:spcPct val="100000"/>
              </a:lnSpc>
              <a:spcBef>
                <a:spcPts val="130"/>
              </a:spcBef>
            </a:pPr>
            <a:r>
              <a:rPr spc="-180" dirty="0">
                <a:latin typeface="Fira Sans" panose="020B0503050000020004" pitchFamily="34" charset="0"/>
              </a:rPr>
              <a:t>Mobilitätsumfrage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ED46A5A-262A-4170-AAB3-85DE1C22941B}"/>
              </a:ext>
            </a:extLst>
          </p:cNvPr>
          <p:cNvSpPr/>
          <p:nvPr/>
        </p:nvSpPr>
        <p:spPr>
          <a:xfrm>
            <a:off x="1429892" y="11507956"/>
            <a:ext cx="1404785" cy="1465093"/>
          </a:xfrm>
          <a:prstGeom prst="rect">
            <a:avLst/>
          </a:prstGeom>
          <a:solidFill>
            <a:srgbClr val="E6E6E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z="3200">
                <a:highlight>
                  <a:srgbClr val="00FF00"/>
                </a:highlight>
                <a:latin typeface="Fira Sans" panose="020B0503050000020004" pitchFamily="34" charset="0"/>
              </a:rPr>
              <a:t>QR-Code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F4992D7-A7F6-4E92-9697-EE7C910A53A6}"/>
              </a:ext>
            </a:extLst>
          </p:cNvPr>
          <p:cNvSpPr txBox="1"/>
          <p:nvPr/>
        </p:nvSpPr>
        <p:spPr>
          <a:xfrm>
            <a:off x="495099" y="14609207"/>
            <a:ext cx="3631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Fira Sans" panose="020B0503050000020004" pitchFamily="34" charset="0"/>
              </a:rPr>
              <a:t>Design: Christian Auspurg, Hochschule Merseburg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C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</Words>
  <Application>Microsoft Office PowerPoint</Application>
  <PresentationFormat>Benutzerdefiniert</PresentationFormat>
  <Paragraphs>36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Calibri</vt:lpstr>
      <vt:lpstr>Fira Sans</vt:lpstr>
      <vt:lpstr>Fira Sans ExtraBold</vt:lpstr>
      <vt:lpstr>Lucida Sans</vt:lpstr>
      <vt:lpstr>Office Theme</vt:lpstr>
      <vt:lpstr>Mobilitätsumfrage</vt:lpstr>
      <vt:lpstr>Mobility Survey</vt:lpstr>
      <vt:lpstr>Mobilitätsumfrage</vt:lpstr>
      <vt:lpstr>Mobilitätsumfrage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Mobilitätsumfrage</dc:title>
  <cp:lastModifiedBy>Wenge, Iliyana</cp:lastModifiedBy>
  <cp:revision>3</cp:revision>
  <dcterms:created xsi:type="dcterms:W3CDTF">2025-06-18T10:28:28Z</dcterms:created>
  <dcterms:modified xsi:type="dcterms:W3CDTF">2025-08-28T08:33:01Z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2025-01-07T00:00:00Z</vt:filetime>
  </property>
  <property fmtid="{D5CDD505-2E9C-101B-9397-08002B2CF9AE}" pid="3" name="Creator">
    <vt:lpwstr>Adobe InDesign 20.0 (Windows)</vt:lpwstr>
  </property>
  <property fmtid="{D5CDD505-2E9C-101B-9397-08002B2CF9AE}" pid="4" name="LastSaved">
    <vt:filetime>2025-06-18T00:00:00Z</vt:filetime>
  </property>
</Properties>
</file>