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2"/>
  </p:notesMasterIdLst>
  <p:handoutMasterIdLst>
    <p:handoutMasterId r:id="rId23"/>
  </p:handoutMasterIdLst>
  <p:sldIdLst>
    <p:sldId id="382" r:id="rId3"/>
    <p:sldId id="330" r:id="rId4"/>
    <p:sldId id="434" r:id="rId5"/>
    <p:sldId id="437" r:id="rId6"/>
    <p:sldId id="433" r:id="rId7"/>
    <p:sldId id="432" r:id="rId8"/>
    <p:sldId id="431" r:id="rId9"/>
    <p:sldId id="430" r:id="rId10"/>
    <p:sldId id="438" r:id="rId11"/>
    <p:sldId id="440" r:id="rId12"/>
    <p:sldId id="441" r:id="rId13"/>
    <p:sldId id="442" r:id="rId14"/>
    <p:sldId id="443" r:id="rId15"/>
    <p:sldId id="429" r:id="rId16"/>
    <p:sldId id="427" r:id="rId17"/>
    <p:sldId id="444" r:id="rId18"/>
    <p:sldId id="445" r:id="rId19"/>
    <p:sldId id="435" r:id="rId20"/>
    <p:sldId id="380" r:id="rId21"/>
  </p:sldIdLst>
  <p:sldSz cx="9144000" cy="6858000" type="screen4x3"/>
  <p:notesSz cx="6669088" cy="97536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7977"/>
    <a:srgbClr val="D2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0" autoAdjust="0"/>
    <p:restoredTop sz="94660"/>
  </p:normalViewPr>
  <p:slideViewPr>
    <p:cSldViewPr>
      <p:cViewPr varScale="1">
        <p:scale>
          <a:sx n="110" d="100"/>
          <a:sy n="110" d="100"/>
        </p:scale>
        <p:origin x="16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7CC94-F87B-4BBE-93D0-28C3A38D8E99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1E05A-AA45-45FA-BC6F-1B1E68E1C6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797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E185E-B407-4588-8F84-080818BE02EA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0D336-5305-4C15-9E85-7C8AA99025D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60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BB08-64D3-41DC-BCBC-67543924AC9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84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E582-9D83-43AC-B0A2-1F14FAB46CF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01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704E-DD43-4229-9707-A35170ADF762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82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BB08-64D3-41DC-BCBC-67543924AC9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078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3071-4752-469A-86B5-AA904B83E5C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249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5F48-CA18-4256-82F2-FF6F68FBB012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784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06C1-4C62-4E3F-8461-8448C31E61B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98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8FE1-AD2E-48A4-B04B-07C7A416E73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768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D07-92CB-4204-AB83-4296901E88D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49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03FDD-F4CF-4EA1-877D-03BE4A9E340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0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16D6-588D-45BA-89E8-3CD19773FD6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4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3071-4752-469A-86B5-AA904B83E5C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249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0819-2840-450C-8E84-616E2542752A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616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E582-9D83-43AC-B0A2-1F14FAB46CF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73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704E-DD43-4229-9707-A35170ADF762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45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5F48-CA18-4256-82F2-FF6F68FBB012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7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06C1-4C62-4E3F-8461-8448C31E61B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48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8FE1-AD2E-48A4-B04B-07C7A416E73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03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D07-92CB-4204-AB83-4296901E88D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42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03FDD-F4CF-4EA1-877D-03BE4A9E340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0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16D6-588D-45BA-89E8-3CD19773FD6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04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0819-2840-450C-8E84-616E2542752A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3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B794D-4BE1-4285-88FB-ED1B796F22DE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B794D-4BE1-4285-88FB-ED1B796F22DE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0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2641674"/>
          </a:xfrm>
        </p:spPr>
        <p:txBody>
          <a:bodyPr>
            <a:normAutofit/>
          </a:bodyPr>
          <a:lstStyle/>
          <a:p>
            <a:r>
              <a:rPr lang="de-DE" dirty="0" smtClean="0"/>
              <a:t>Die Bedeutung der ICF für aktuelle sozialrechtliche Entwicklungen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2112640"/>
          </a:xfrm>
        </p:spPr>
        <p:txBody>
          <a:bodyPr>
            <a:normAutofit fontScale="92500" lnSpcReduction="20000"/>
          </a:bodyPr>
          <a:lstStyle/>
          <a:p>
            <a:r>
              <a:rPr lang="de-DE" b="1" dirty="0" smtClean="0">
                <a:solidFill>
                  <a:schemeClr val="tx1"/>
                </a:solidFill>
              </a:rPr>
              <a:t>ICF-Anwenderkonferenz 2019</a:t>
            </a:r>
          </a:p>
          <a:p>
            <a:r>
              <a:rPr lang="de-DE" sz="2800" b="1" dirty="0" smtClean="0">
                <a:solidFill>
                  <a:schemeClr val="tx1"/>
                </a:solidFill>
              </a:rPr>
              <a:t>Hochschule Magdeburg-Stendal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</a:p>
          <a:p>
            <a:r>
              <a:rPr lang="de-DE" sz="2800" dirty="0" smtClean="0">
                <a:solidFill>
                  <a:schemeClr val="tx1"/>
                </a:solidFill>
              </a:rPr>
              <a:t>7. März 2019</a:t>
            </a:r>
          </a:p>
          <a:p>
            <a:r>
              <a:rPr lang="de-DE" sz="2600" dirty="0" smtClean="0">
                <a:solidFill>
                  <a:schemeClr val="tx1"/>
                </a:solidFill>
              </a:rPr>
              <a:t>Prof. Dr. Katja </a:t>
            </a:r>
            <a:r>
              <a:rPr lang="de-DE" sz="2600" dirty="0" err="1" smtClean="0">
                <a:solidFill>
                  <a:schemeClr val="tx1"/>
                </a:solidFill>
              </a:rPr>
              <a:t>Nebe</a:t>
            </a:r>
            <a:r>
              <a:rPr lang="de-DE" sz="2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de-DE" sz="2600" dirty="0" smtClean="0">
                <a:solidFill>
                  <a:schemeClr val="tx1"/>
                </a:solidFill>
              </a:rPr>
              <a:t>Martin-Luther-Universität Halle-Wittenberg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44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de-DE" sz="2800" dirty="0" smtClean="0"/>
              <a:t>5. Das biopsychosoziale Modell im Recht</a:t>
            </a:r>
          </a:p>
          <a:p>
            <a:pPr marL="0" indent="0">
              <a:buNone/>
            </a:pPr>
            <a:endParaRPr lang="de-DE" sz="1000" dirty="0"/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sz="2400" b="1" kern="0" dirty="0" smtClean="0">
                <a:solidFill>
                  <a:srgbClr val="000000"/>
                </a:solidFill>
              </a:rPr>
              <a:t>Beispiel: Inklusion </a:t>
            </a:r>
            <a:r>
              <a:rPr lang="de-DE" sz="2400" b="1" kern="0" dirty="0">
                <a:solidFill>
                  <a:srgbClr val="000000"/>
                </a:solidFill>
              </a:rPr>
              <a:t>durch angemessene Vorkehrungen</a:t>
            </a: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de-DE" sz="2400" kern="0" dirty="0">
                <a:solidFill>
                  <a:srgbClr val="000000"/>
                </a:solidFill>
              </a:rPr>
              <a:t>-&gt; enge systematische Verknüpfung zwischen verbotener Diskriminierung und Versagen angemessener Vorkehrungen, dazu </a:t>
            </a:r>
            <a:r>
              <a:rPr lang="de-DE" sz="2400" b="1" kern="0" dirty="0">
                <a:solidFill>
                  <a:srgbClr val="000000"/>
                </a:solidFill>
              </a:rPr>
              <a:t>Art. 2 UN-BRK </a:t>
            </a:r>
            <a:r>
              <a:rPr lang="de-DE" sz="2400" b="1" kern="0" dirty="0" smtClean="0">
                <a:solidFill>
                  <a:srgbClr val="000000"/>
                </a:solidFill>
              </a:rPr>
              <a:t>bzw. </a:t>
            </a:r>
            <a:r>
              <a:rPr lang="de-DE" sz="2400" b="1" kern="0" dirty="0">
                <a:solidFill>
                  <a:srgbClr val="000000"/>
                </a:solidFill>
              </a:rPr>
              <a:t>Art. 5 RL </a:t>
            </a:r>
            <a:r>
              <a:rPr lang="de-DE" sz="2400" b="1" kern="0" dirty="0" smtClean="0">
                <a:solidFill>
                  <a:srgbClr val="000000"/>
                </a:solidFill>
              </a:rPr>
              <a:t>2000/78/EG</a:t>
            </a:r>
            <a:r>
              <a:rPr lang="de-DE" sz="2400" b="1" kern="0" dirty="0">
                <a:solidFill>
                  <a:srgbClr val="000000"/>
                </a:solidFill>
              </a:rPr>
              <a:t>:</a:t>
            </a:r>
            <a:endParaRPr lang="de-DE" sz="2400" kern="0" dirty="0">
              <a:solidFill>
                <a:srgbClr val="000000"/>
              </a:solidFill>
            </a:endParaRPr>
          </a:p>
          <a:p>
            <a:pPr lvl="0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de-DE" sz="2400" kern="0" dirty="0">
                <a:solidFill>
                  <a:srgbClr val="000000"/>
                </a:solidFill>
              </a:rPr>
              <a:t>Diskriminierung wegen Behinderung […] umfasst alle Formen der Diskriminierung, einschließlich der </a:t>
            </a:r>
            <a:r>
              <a:rPr lang="de-DE" sz="2400" b="1" kern="0" dirty="0">
                <a:solidFill>
                  <a:srgbClr val="000000"/>
                </a:solidFill>
              </a:rPr>
              <a:t>Versagung</a:t>
            </a:r>
            <a:r>
              <a:rPr lang="de-DE" sz="2400" kern="0" dirty="0">
                <a:solidFill>
                  <a:srgbClr val="000000"/>
                </a:solidFill>
              </a:rPr>
              <a:t> </a:t>
            </a:r>
            <a:r>
              <a:rPr lang="de-DE" sz="2400" b="1" kern="0" dirty="0">
                <a:solidFill>
                  <a:srgbClr val="000000"/>
                </a:solidFill>
              </a:rPr>
              <a:t>angemessener Vorkehrungen</a:t>
            </a:r>
            <a:r>
              <a:rPr lang="de-DE" sz="2400" kern="0" dirty="0">
                <a:solidFill>
                  <a:srgbClr val="000000"/>
                </a:solidFill>
              </a:rPr>
              <a:t>.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de-DE" sz="2400" kern="0" dirty="0">
                <a:solidFill>
                  <a:srgbClr val="000000"/>
                </a:solidFill>
              </a:rPr>
              <a:t>Angemessene Vorkehrungen sind notwendige und geeignete </a:t>
            </a:r>
            <a:r>
              <a:rPr lang="de-DE" sz="2400" b="1" kern="0" dirty="0">
                <a:solidFill>
                  <a:srgbClr val="000000"/>
                </a:solidFill>
              </a:rPr>
              <a:t>Änderungen und Anpassungen</a:t>
            </a:r>
            <a:r>
              <a:rPr lang="de-DE" sz="2400" kern="0" dirty="0">
                <a:solidFill>
                  <a:srgbClr val="000000"/>
                </a:solidFill>
              </a:rPr>
              <a:t>, die gewährleisten, dass behinderte Menschen gleichberechtigt alle Menschenrechte </a:t>
            </a:r>
            <a:r>
              <a:rPr lang="de-DE" sz="2400" kern="0" dirty="0" smtClean="0">
                <a:solidFill>
                  <a:srgbClr val="000000"/>
                </a:solidFill>
              </a:rPr>
              <a:t>[…] ausüben </a:t>
            </a:r>
            <a:r>
              <a:rPr lang="de-DE" sz="2400" kern="0" dirty="0">
                <a:solidFill>
                  <a:srgbClr val="000000"/>
                </a:solidFill>
              </a:rPr>
              <a:t>können, soweit sie keine unverhältnismäßige Belastung darstellen</a:t>
            </a:r>
            <a:r>
              <a:rPr lang="de-DE" sz="2400" kern="0" dirty="0" smtClean="0">
                <a:solidFill>
                  <a:srgbClr val="000000"/>
                </a:solidFill>
              </a:rPr>
              <a:t>.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de-DE" sz="2400" kern="0" dirty="0">
                <a:solidFill>
                  <a:srgbClr val="000000"/>
                </a:solidFill>
              </a:rPr>
              <a:t>Diese Belastung ist nicht unverhältnismäßig, wenn sie durch geltende </a:t>
            </a:r>
            <a:r>
              <a:rPr lang="de-DE" sz="2400" b="1" kern="0" dirty="0">
                <a:solidFill>
                  <a:srgbClr val="000000"/>
                </a:solidFill>
              </a:rPr>
              <a:t>Maßnahmen im Rahmen der Behindertenpolitik</a:t>
            </a:r>
            <a:r>
              <a:rPr lang="de-DE" sz="2400" kern="0" dirty="0">
                <a:solidFill>
                  <a:srgbClr val="000000"/>
                </a:solidFill>
              </a:rPr>
              <a:t> des Mitgliedstaates ausreichend </a:t>
            </a:r>
            <a:r>
              <a:rPr lang="de-DE" sz="2400" b="1" kern="0" dirty="0">
                <a:solidFill>
                  <a:srgbClr val="000000"/>
                </a:solidFill>
              </a:rPr>
              <a:t>kompensiert</a:t>
            </a:r>
            <a:r>
              <a:rPr lang="de-DE" sz="2400" kern="0" dirty="0">
                <a:solidFill>
                  <a:srgbClr val="000000"/>
                </a:solidFill>
              </a:rPr>
              <a:t> wird.</a:t>
            </a:r>
          </a:p>
          <a:p>
            <a:pPr marL="0" indent="0">
              <a:buNone/>
            </a:pPr>
            <a:endParaRPr lang="de-DE" sz="2400" dirty="0" smtClean="0"/>
          </a:p>
          <a:p>
            <a:pPr marL="40005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800" dirty="0" smtClean="0"/>
              <a:t>5. Das biopsychosoziale Modell im Recht</a:t>
            </a:r>
          </a:p>
          <a:p>
            <a:pPr marL="0" indent="0">
              <a:buNone/>
            </a:pPr>
            <a:endParaRPr lang="de-DE" sz="1000" dirty="0"/>
          </a:p>
          <a:p>
            <a:pPr marL="0" indent="0">
              <a:buNone/>
            </a:pPr>
            <a:r>
              <a:rPr lang="de-DE" sz="2400" dirty="0" smtClean="0"/>
              <a:t>Dieser elementare </a:t>
            </a:r>
            <a:r>
              <a:rPr lang="de-DE" sz="2400" b="1" dirty="0" smtClean="0"/>
              <a:t>systematische Zusammenhang</a:t>
            </a:r>
            <a:r>
              <a:rPr lang="de-DE" sz="2400" dirty="0" smtClean="0"/>
              <a:t> zwischen Umweltgestaltungsverantwortung (z.B. Kitas, Schulen, Hochschulen, Betriebe, kulturelle Einrichtungen, private Anbieter, öffentlicher Sozialraum usw.) ist noch nicht hinreichend erkannt.</a:t>
            </a:r>
          </a:p>
          <a:p>
            <a:pPr marL="0" indent="0">
              <a:buNone/>
            </a:pPr>
            <a:r>
              <a:rPr lang="de-DE" sz="2400" dirty="0" smtClean="0"/>
              <a:t>BTHG-Ziel: personenzentrierte Leistungsgewährung zur selbstbestimmten und umfassenden Lebensgestaltung in einer inklusiven Gesellschaft</a:t>
            </a:r>
          </a:p>
          <a:p>
            <a:pPr marL="0" indent="0">
              <a:buNone/>
            </a:pPr>
            <a:r>
              <a:rPr lang="de-DE" sz="2400" dirty="0" smtClean="0"/>
              <a:t>→ Sozialleistungen müssen Zugänglichkeit tatsächlich gewähren!!</a:t>
            </a:r>
          </a:p>
          <a:p>
            <a:pPr marL="0" indent="0">
              <a:buNone/>
            </a:pPr>
            <a:r>
              <a:rPr lang="de-DE" sz="2400" dirty="0" smtClean="0"/>
              <a:t>→ Teilhabeleistungen sollen behinderte Menschen von Fürsorge unabhängig machen, wenn möglich, raus aus der Eingliederungshilfe!!</a:t>
            </a:r>
          </a:p>
          <a:p>
            <a:pPr marL="0" indent="0">
              <a:buNone/>
            </a:pPr>
            <a:endParaRPr lang="de-DE" sz="1000" dirty="0"/>
          </a:p>
          <a:p>
            <a:pPr marL="0" indent="0">
              <a:buNone/>
            </a:pPr>
            <a:endParaRPr lang="de-DE" sz="2400" dirty="0" smtClean="0"/>
          </a:p>
          <a:p>
            <a:pPr marL="40005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29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sz="2800" dirty="0" smtClean="0"/>
              <a:t>5. Das biopsychosoziale Modell im Recht</a:t>
            </a:r>
          </a:p>
          <a:p>
            <a:pPr marL="0" indent="0">
              <a:buNone/>
            </a:pPr>
            <a:endParaRPr lang="de-DE" sz="1000" dirty="0"/>
          </a:p>
          <a:p>
            <a:pPr>
              <a:buFontTx/>
              <a:buChar char="-"/>
            </a:pPr>
            <a:r>
              <a:rPr lang="de-DE" sz="2400" dirty="0" smtClean="0"/>
              <a:t>starke Rezeption durch die Gerichte, z.B.</a:t>
            </a:r>
          </a:p>
          <a:p>
            <a:pPr marL="0" indent="0">
              <a:buNone/>
            </a:pPr>
            <a:r>
              <a:rPr lang="de-DE" sz="2400" dirty="0" smtClean="0"/>
              <a:t> </a:t>
            </a:r>
            <a:r>
              <a:rPr lang="de-DE" sz="2600" b="1" dirty="0" smtClean="0">
                <a:solidFill>
                  <a:prstClr val="black"/>
                </a:solidFill>
              </a:rPr>
              <a:t>Europäischer Gerichtshof</a:t>
            </a:r>
          </a:p>
          <a:p>
            <a:pPr marL="0" indent="0">
              <a:buNone/>
            </a:pPr>
            <a:r>
              <a:rPr lang="de-DE" sz="2000" dirty="0" err="1" smtClean="0">
                <a:solidFill>
                  <a:prstClr val="black"/>
                </a:solidFill>
              </a:rPr>
              <a:t>Rs</a:t>
            </a:r>
            <a:r>
              <a:rPr lang="de-DE" sz="2000" dirty="0" smtClean="0">
                <a:solidFill>
                  <a:prstClr val="black"/>
                </a:solidFill>
              </a:rPr>
              <a:t>. Ring, </a:t>
            </a:r>
            <a:r>
              <a:rPr lang="de-DE" sz="2000" dirty="0" err="1" smtClean="0">
                <a:solidFill>
                  <a:prstClr val="black"/>
                </a:solidFill>
              </a:rPr>
              <a:t>Skouboe</a:t>
            </a:r>
            <a:r>
              <a:rPr lang="de-DE" sz="2000" dirty="0" smtClean="0">
                <a:solidFill>
                  <a:prstClr val="black"/>
                </a:solidFill>
              </a:rPr>
              <a:t> Werge, 11.4.2013, C-335/11 (chronische Erkrankung als Behinderung) </a:t>
            </a:r>
          </a:p>
          <a:p>
            <a:pPr marL="0" indent="0">
              <a:buNone/>
            </a:pPr>
            <a:r>
              <a:rPr lang="de-DE" sz="2000" dirty="0" err="1" smtClean="0">
                <a:solidFill>
                  <a:prstClr val="black"/>
                </a:solidFill>
              </a:rPr>
              <a:t>Rs</a:t>
            </a:r>
            <a:r>
              <a:rPr lang="de-DE" sz="2000" dirty="0">
                <a:solidFill>
                  <a:prstClr val="black"/>
                </a:solidFill>
              </a:rPr>
              <a:t>. Italien, 4.7.2013, C-312/11 (angemessene Vorkehrungen unabhängig </a:t>
            </a:r>
            <a:r>
              <a:rPr lang="de-DE" sz="2000" dirty="0" smtClean="0">
                <a:solidFill>
                  <a:prstClr val="black"/>
                </a:solidFill>
              </a:rPr>
              <a:t>von Schwere </a:t>
            </a:r>
            <a:r>
              <a:rPr lang="de-DE" sz="2000" dirty="0">
                <a:solidFill>
                  <a:prstClr val="black"/>
                </a:solidFill>
              </a:rPr>
              <a:t>der Beeinträchtigung)</a:t>
            </a:r>
          </a:p>
          <a:p>
            <a:pPr marL="0" lvl="0" indent="0">
              <a:buNone/>
            </a:pP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2600" b="1" dirty="0">
                <a:solidFill>
                  <a:prstClr val="black"/>
                </a:solidFill>
              </a:rPr>
              <a:t>Europäischer </a:t>
            </a:r>
            <a:r>
              <a:rPr lang="de-DE" sz="2600" b="1" dirty="0" smtClean="0">
                <a:solidFill>
                  <a:prstClr val="black"/>
                </a:solidFill>
              </a:rPr>
              <a:t>Gerichtshof für Menschenrechte</a:t>
            </a:r>
            <a:endParaRPr lang="de-DE" sz="26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de-DE" sz="2000" dirty="0" err="1">
                <a:solidFill>
                  <a:prstClr val="black"/>
                </a:solidFill>
              </a:rPr>
              <a:t>Rs</a:t>
            </a:r>
            <a:r>
              <a:rPr lang="de-DE" sz="2000" dirty="0">
                <a:solidFill>
                  <a:prstClr val="black"/>
                </a:solidFill>
              </a:rPr>
              <a:t>. </a:t>
            </a:r>
            <a:r>
              <a:rPr lang="de-DE" sz="2000" dirty="0" smtClean="0">
                <a:solidFill>
                  <a:prstClr val="black"/>
                </a:solidFill>
              </a:rPr>
              <a:t>Enver Sahin ./. Türkei, 30.01.2018, Beschwerdenummer</a:t>
            </a:r>
            <a:r>
              <a:rPr lang="de-DE" sz="2000" dirty="0">
                <a:solidFill>
                  <a:prstClr val="black"/>
                </a:solidFill>
              </a:rPr>
              <a:t> </a:t>
            </a:r>
            <a:r>
              <a:rPr lang="de-DE" sz="2000" dirty="0" smtClean="0">
                <a:solidFill>
                  <a:prstClr val="black"/>
                </a:solidFill>
              </a:rPr>
              <a:t>23065/12 (Zugang zur Hochschule trotz </a:t>
            </a:r>
            <a:r>
              <a:rPr lang="de-DE" sz="2000" dirty="0">
                <a:solidFill>
                  <a:prstClr val="black"/>
                </a:solidFill>
              </a:rPr>
              <a:t>Behinderung</a:t>
            </a:r>
            <a:r>
              <a:rPr lang="de-DE" sz="2000" dirty="0" smtClean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r>
              <a:rPr lang="de-DE" sz="2400" b="1" dirty="0" smtClean="0">
                <a:solidFill>
                  <a:prstClr val="black"/>
                </a:solidFill>
              </a:rPr>
              <a:t> Bundesarbeitsgericht</a:t>
            </a:r>
            <a:endParaRPr lang="de-DE" sz="24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de-DE" sz="2000" dirty="0">
                <a:solidFill>
                  <a:prstClr val="black"/>
                </a:solidFill>
              </a:rPr>
              <a:t>19.12.2013, 6 AZR </a:t>
            </a:r>
            <a:r>
              <a:rPr lang="de-DE" sz="2000" dirty="0" smtClean="0">
                <a:solidFill>
                  <a:prstClr val="black"/>
                </a:solidFill>
              </a:rPr>
              <a:t>190/12 (symptomlose HIV-Infektion als Behinderung wegen sozialer Stigmatisierung)</a:t>
            </a:r>
          </a:p>
          <a:p>
            <a:pPr marL="0" lvl="0" indent="0">
              <a:buNone/>
            </a:pPr>
            <a:r>
              <a:rPr lang="de-DE" sz="2100" b="1" dirty="0">
                <a:solidFill>
                  <a:prstClr val="black"/>
                </a:solidFill>
              </a:rPr>
              <a:t> </a:t>
            </a:r>
            <a:r>
              <a:rPr lang="de-DE" sz="2400" b="1" dirty="0" smtClean="0">
                <a:solidFill>
                  <a:prstClr val="black"/>
                </a:solidFill>
              </a:rPr>
              <a:t>Bayerisches Landessozialgericht</a:t>
            </a:r>
          </a:p>
          <a:p>
            <a:pPr marL="0" lvl="0" indent="0">
              <a:buNone/>
            </a:pPr>
            <a:r>
              <a:rPr lang="de-DE" sz="2000" dirty="0" smtClean="0">
                <a:solidFill>
                  <a:prstClr val="black"/>
                </a:solidFill>
              </a:rPr>
              <a:t>25.04.2018, L </a:t>
            </a:r>
            <a:r>
              <a:rPr lang="de-DE" sz="2000" dirty="0">
                <a:solidFill>
                  <a:prstClr val="black"/>
                </a:solidFill>
              </a:rPr>
              <a:t>13 R </a:t>
            </a:r>
            <a:r>
              <a:rPr lang="de-DE" sz="2000" dirty="0" smtClean="0">
                <a:solidFill>
                  <a:prstClr val="black"/>
                </a:solidFill>
              </a:rPr>
              <a:t>64/15 (Stufenweise Wiedereingliederung als angemessene Vorkehrung im Sinne von Art. 2 UN-BRK)</a:t>
            </a:r>
            <a:endParaRPr lang="de-DE" sz="2000" dirty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endParaRPr lang="de-DE" sz="2400" dirty="0"/>
          </a:p>
          <a:p>
            <a:pPr marL="0" indent="0">
              <a:buNone/>
            </a:pPr>
            <a:endParaRPr lang="de-DE" sz="2400" dirty="0" smtClean="0"/>
          </a:p>
          <a:p>
            <a:pPr marL="40005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9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800" dirty="0" smtClean="0"/>
              <a:t>5. Das biopsychosoziale Modell im Recht</a:t>
            </a:r>
          </a:p>
          <a:p>
            <a:pPr marL="0" indent="0">
              <a:buNone/>
            </a:pPr>
            <a:endParaRPr lang="de-DE" sz="1000" dirty="0"/>
          </a:p>
          <a:p>
            <a:pPr marL="0" indent="0">
              <a:buNone/>
            </a:pPr>
            <a:r>
              <a:rPr lang="de-DE" sz="2400" dirty="0" smtClean="0">
                <a:solidFill>
                  <a:prstClr val="black"/>
                </a:solidFill>
              </a:rPr>
              <a:t>Mein Zwischenfazit:</a:t>
            </a:r>
          </a:p>
          <a:p>
            <a:pPr>
              <a:buFontTx/>
              <a:buChar char="-"/>
            </a:pPr>
            <a:r>
              <a:rPr lang="de-DE" sz="2400" dirty="0" smtClean="0">
                <a:solidFill>
                  <a:prstClr val="black"/>
                </a:solidFill>
              </a:rPr>
              <a:t>beachtlicher Erfolg des bio-psycho-sozialen Wechselwirkungsmodells gegen Diskriminierung wegen Behinderung</a:t>
            </a:r>
          </a:p>
          <a:p>
            <a:pPr>
              <a:buFontTx/>
              <a:buChar char="-"/>
            </a:pPr>
            <a:r>
              <a:rPr lang="de-DE" sz="2400" dirty="0" smtClean="0">
                <a:solidFill>
                  <a:prstClr val="black"/>
                </a:solidFill>
              </a:rPr>
              <a:t>Wesentliche tatsächliche Herausforderung: Zugänglichkeit zu allen Gesellschaftsbereichen und zu voller Partizipation durch Gewährleistung von Sozialleistungen orientiert an der ICF</a:t>
            </a:r>
          </a:p>
          <a:p>
            <a:pPr>
              <a:buFontTx/>
              <a:buChar char="-"/>
            </a:pPr>
            <a:r>
              <a:rPr lang="de-DE" sz="2400" dirty="0" smtClean="0">
                <a:solidFill>
                  <a:prstClr val="black"/>
                </a:solidFill>
              </a:rPr>
              <a:t>Vorsicht: keine Engführung der ICF auf Körperfunktionen/-struktur und persönliche Faktoren, sondern mindestens gleichermaßen, wenn nicht noch mehr: </a:t>
            </a:r>
            <a:r>
              <a:rPr lang="de-DE" sz="2400" b="1" dirty="0" smtClean="0">
                <a:solidFill>
                  <a:prstClr val="black"/>
                </a:solidFill>
              </a:rPr>
              <a:t>Kontext!!</a:t>
            </a:r>
          </a:p>
          <a:p>
            <a:pPr>
              <a:buFontTx/>
              <a:buChar char="-"/>
            </a:pPr>
            <a:r>
              <a:rPr lang="de-DE" sz="2400" dirty="0" smtClean="0">
                <a:solidFill>
                  <a:prstClr val="black"/>
                </a:solidFill>
              </a:rPr>
              <a:t>Unsere Gesellschaft hat Inklusion bislang kaum geübt – alle müssen lernen (wollen). Wir können es uns nicht einfach machen!</a:t>
            </a:r>
            <a:endParaRPr lang="de-DE" sz="2400" dirty="0"/>
          </a:p>
          <a:p>
            <a:pPr marL="0" indent="0">
              <a:buNone/>
            </a:pPr>
            <a:endParaRPr lang="de-DE" sz="2400" dirty="0" smtClean="0"/>
          </a:p>
          <a:p>
            <a:pPr marL="40005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8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800" dirty="0" smtClean="0"/>
              <a:t>6. Das biopsychosoziale Modell im Reha-Prozess</a:t>
            </a:r>
          </a:p>
          <a:p>
            <a:pPr marL="0" indent="0">
              <a:buNone/>
            </a:pPr>
            <a:r>
              <a:rPr lang="de-DE" sz="2400" u="sng" dirty="0" smtClean="0"/>
              <a:t>§ 13 SGB IX</a:t>
            </a:r>
          </a:p>
          <a:p>
            <a:pPr marL="0" indent="0">
              <a:buNone/>
            </a:pPr>
            <a:r>
              <a:rPr lang="de-DE" sz="2400" dirty="0" smtClean="0"/>
              <a:t>→ möglichst einheitliche Instrumente der Reha-Träger</a:t>
            </a:r>
          </a:p>
          <a:p>
            <a:pPr marL="0" indent="0">
              <a:buNone/>
            </a:pPr>
            <a:r>
              <a:rPr lang="de-DE" sz="2400" dirty="0" smtClean="0"/>
              <a:t>→ zur individuellen und funktionsbezogenen Bedarfsermittlung</a:t>
            </a:r>
          </a:p>
          <a:p>
            <a:pPr marL="0" indent="0">
              <a:buNone/>
            </a:pPr>
            <a:r>
              <a:rPr lang="de-DE" sz="2400" dirty="0" smtClean="0"/>
              <a:t>→ sollen der Gemeinsamen Empfehlung der Bundesarbeitsgemeinschaft der BAR entsprechen</a:t>
            </a:r>
          </a:p>
          <a:p>
            <a:pPr marL="0" indent="0">
              <a:buNone/>
            </a:pPr>
            <a:r>
              <a:rPr lang="de-DE" sz="2400" dirty="0" smtClean="0"/>
              <a:t>Wichtig: </a:t>
            </a:r>
            <a:r>
              <a:rPr lang="de-DE" sz="2400" b="1" dirty="0" smtClean="0"/>
              <a:t>Gemeinsame Empfehlung „Reha-Prozess“</a:t>
            </a:r>
            <a:r>
              <a:rPr lang="de-DE" sz="2400" dirty="0" smtClean="0"/>
              <a:t> von 2019 → nimmt mehrfach auf ICF und vor allem auf das „bio-psycho-soziale-Modell“ Bezug</a:t>
            </a:r>
          </a:p>
          <a:p>
            <a:pPr marL="0" indent="0">
              <a:buNone/>
            </a:pPr>
            <a:r>
              <a:rPr lang="de-DE" sz="2400" u="sng" dirty="0" smtClean="0"/>
              <a:t>§§ 19 (Teilhabeplan) und 20 (Teilhabeplankonferenz) und ebenso §§ 117-122 (für Gesamtplanverfahren)</a:t>
            </a:r>
          </a:p>
          <a:p>
            <a:pPr marL="0" indent="0">
              <a:buNone/>
            </a:pPr>
            <a:r>
              <a:rPr lang="de-DE" sz="2400" dirty="0" smtClean="0"/>
              <a:t>→ schon im Verfahren: Partizipation und Orientierung der Leistungsermittlung an bio-psycho-sozialem Modell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40005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7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800" dirty="0" smtClean="0"/>
              <a:t>7. Ziel: Effektive Rechtsgewährung und der Mensch im Mittelpunkt</a:t>
            </a:r>
          </a:p>
          <a:p>
            <a:pPr marL="0" indent="0">
              <a:buNone/>
            </a:pPr>
            <a:endParaRPr lang="de-DE" sz="1000" dirty="0"/>
          </a:p>
          <a:p>
            <a:pPr marL="0" indent="0">
              <a:buNone/>
            </a:pPr>
            <a:r>
              <a:rPr lang="de-DE" sz="2400" b="1" dirty="0" smtClean="0"/>
              <a:t>Ziel der Teilhabeleistungen</a:t>
            </a:r>
            <a:r>
              <a:rPr lang="de-DE" sz="2400" dirty="0" smtClean="0"/>
              <a:t> gem. § 1 S. 1 SGB IX: Menschen mit Behinderungen oder von Behinderung bedrohte Menschen erhalten </a:t>
            </a:r>
            <a:r>
              <a:rPr lang="de-DE" sz="2400" b="1" dirty="0" smtClean="0"/>
              <a:t>Leistungen</a:t>
            </a:r>
            <a:r>
              <a:rPr lang="de-DE" sz="2400" dirty="0" smtClean="0"/>
              <a:t> nach diesem Buch und den für die Rehabilitationsträger geltenden Leistungsgesetzen, </a:t>
            </a:r>
            <a:r>
              <a:rPr lang="de-DE" sz="2400" b="1" dirty="0" smtClean="0"/>
              <a:t>um ihre Selbstbestimmung und ihre volle, wirksame und gleichberechtigte Teilhabe am Leben in der Gesellschaft zu fördern</a:t>
            </a:r>
            <a:r>
              <a:rPr lang="de-DE" sz="2400" dirty="0" smtClean="0"/>
              <a:t>, Benachteiligungen zu vermeiden oder ihnen entgegenzuwirken.</a:t>
            </a:r>
          </a:p>
          <a:p>
            <a:pPr marL="0" indent="0">
              <a:buNone/>
            </a:pPr>
            <a:r>
              <a:rPr lang="de-DE" sz="2400" dirty="0" smtClean="0"/>
              <a:t>→ volle und gleichberechtigte Partizipation trotz gesundheitlicher Beeinträchtigung </a:t>
            </a:r>
          </a:p>
          <a:p>
            <a:pPr marL="0" indent="0">
              <a:buNone/>
            </a:pPr>
            <a:r>
              <a:rPr lang="de-DE" sz="2400" dirty="0" smtClean="0"/>
              <a:t>→ Maßstab: personenzentrierte Leistungen, die an allen Kategorien des bio-psycho-sozialen Modells anknüpfen müssen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4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sz="2800" dirty="0" smtClean="0"/>
              <a:t>7. Ziel: Effektive Rechtsgewährung und der Mensch im Mittelpunkt</a:t>
            </a:r>
          </a:p>
          <a:p>
            <a:pPr marL="0" indent="0">
              <a:buNone/>
            </a:pPr>
            <a:endParaRPr lang="de-DE" sz="1000" dirty="0"/>
          </a:p>
          <a:p>
            <a:pPr marL="0" indent="0">
              <a:buNone/>
            </a:pPr>
            <a:r>
              <a:rPr lang="de-DE" sz="2400" dirty="0" smtClean="0"/>
              <a:t>Mein Resümee nach einiger Befassung mit dem neuen SGB IX:</a:t>
            </a:r>
          </a:p>
          <a:p>
            <a:pPr>
              <a:buFontTx/>
              <a:buChar char="-"/>
            </a:pPr>
            <a:r>
              <a:rPr lang="de-DE" sz="2400" dirty="0" smtClean="0"/>
              <a:t>Ja, die vorgegebenen Leitprinzipien stimmen mit der ICF überein.</a:t>
            </a:r>
          </a:p>
          <a:p>
            <a:pPr>
              <a:buFontTx/>
              <a:buChar char="-"/>
            </a:pPr>
            <a:r>
              <a:rPr lang="de-DE" sz="2400" dirty="0" smtClean="0"/>
              <a:t>Ja, es gibt materiell-rechtlich einige Verbesserungen, z.B</a:t>
            </a:r>
            <a:r>
              <a:rPr lang="de-DE" sz="2400" dirty="0"/>
              <a:t>.</a:t>
            </a:r>
            <a:endParaRPr lang="de-DE" sz="2400" dirty="0" smtClean="0"/>
          </a:p>
          <a:p>
            <a:pPr lvl="1">
              <a:buFontTx/>
              <a:buChar char="-"/>
            </a:pPr>
            <a:r>
              <a:rPr lang="de-DE" sz="2000" dirty="0" smtClean="0"/>
              <a:t>die Stärkung der Rechte der Schwerbehindertenvertretung</a:t>
            </a:r>
          </a:p>
          <a:p>
            <a:pPr lvl="1">
              <a:buFontTx/>
              <a:buChar char="-"/>
            </a:pPr>
            <a:r>
              <a:rPr lang="de-DE" sz="2000" dirty="0" smtClean="0"/>
              <a:t>die Verbesserung bei Einkommens- und Vermögensanrechnung im Bereich der Eingliederungshilfe</a:t>
            </a:r>
          </a:p>
          <a:p>
            <a:pPr lvl="1">
              <a:buFontTx/>
              <a:buChar char="-"/>
            </a:pPr>
            <a:r>
              <a:rPr lang="de-DE" sz="2000" dirty="0"/>
              <a:t>d</a:t>
            </a:r>
            <a:r>
              <a:rPr lang="de-DE" sz="2000" dirty="0" smtClean="0"/>
              <a:t>ie EUTB.</a:t>
            </a:r>
            <a:endParaRPr lang="de-DE" sz="2000" dirty="0"/>
          </a:p>
          <a:p>
            <a:pPr lvl="0">
              <a:buFontTx/>
              <a:buChar char="-"/>
            </a:pPr>
            <a:r>
              <a:rPr lang="de-DE" sz="2400" dirty="0" smtClean="0">
                <a:solidFill>
                  <a:prstClr val="black"/>
                </a:solidFill>
              </a:rPr>
              <a:t>Aber, im Detail finden sich zum Teil entscheidende Lücken hinsichtlich der materiellen Leistungsansprüche und vor allem</a:t>
            </a:r>
          </a:p>
          <a:p>
            <a:pPr lvl="0">
              <a:buFontTx/>
              <a:buChar char="-"/>
            </a:pPr>
            <a:r>
              <a:rPr lang="de-DE" sz="2400" dirty="0" smtClean="0">
                <a:solidFill>
                  <a:prstClr val="black"/>
                </a:solidFill>
              </a:rPr>
              <a:t>eine bessere Kooperation der Träger ist nicht in Sicht und</a:t>
            </a:r>
          </a:p>
          <a:p>
            <a:pPr lvl="0">
              <a:buFontTx/>
              <a:buChar char="-"/>
            </a:pPr>
            <a:r>
              <a:rPr lang="de-DE" sz="2400" dirty="0" smtClean="0">
                <a:solidFill>
                  <a:prstClr val="black"/>
                </a:solidFill>
              </a:rPr>
              <a:t>die Leistungsträger übersehen ihre Verantwortung für die Barrieren in den verschiedenen Lebenswelten.</a:t>
            </a:r>
            <a:endParaRPr lang="de-DE" sz="2400" dirty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de-DE" sz="2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sz="2800" dirty="0" smtClean="0"/>
              <a:t>7. Ziel: Effektive Rechtsgewährung und der Mensch im Mittelpunkt</a:t>
            </a:r>
          </a:p>
          <a:p>
            <a:pPr marL="0" indent="0">
              <a:buNone/>
            </a:pPr>
            <a:endParaRPr lang="de-DE" sz="1000" dirty="0"/>
          </a:p>
          <a:p>
            <a:pPr marL="0" indent="0">
              <a:buNone/>
            </a:pPr>
            <a:r>
              <a:rPr lang="de-DE" sz="2400" dirty="0" smtClean="0">
                <a:solidFill>
                  <a:prstClr val="black"/>
                </a:solidFill>
              </a:rPr>
              <a:t>Beispiele:</a:t>
            </a:r>
          </a:p>
          <a:p>
            <a:pPr>
              <a:buFontTx/>
              <a:buChar char="-"/>
            </a:pPr>
            <a:r>
              <a:rPr lang="de-DE" sz="2400" dirty="0" smtClean="0">
                <a:solidFill>
                  <a:prstClr val="black"/>
                </a:solidFill>
              </a:rPr>
              <a:t>Kooperation zwischen EGH, BA und Schulen/Hochschulen (vgl. § 22 Abs. 1 SGB IX: Einbeziehung andere </a:t>
            </a:r>
            <a:r>
              <a:rPr lang="de-DE" sz="2400" dirty="0" err="1" smtClean="0">
                <a:solidFill>
                  <a:prstClr val="black"/>
                </a:solidFill>
              </a:rPr>
              <a:t>öff</a:t>
            </a:r>
            <a:r>
              <a:rPr lang="de-DE" sz="2400" dirty="0" smtClean="0">
                <a:solidFill>
                  <a:prstClr val="black"/>
                </a:solidFill>
              </a:rPr>
              <a:t>. Stellen)</a:t>
            </a:r>
          </a:p>
          <a:p>
            <a:pPr>
              <a:buFontTx/>
              <a:buChar char="-"/>
            </a:pPr>
            <a:r>
              <a:rPr lang="de-DE" sz="2400" dirty="0" smtClean="0">
                <a:solidFill>
                  <a:prstClr val="black"/>
                </a:solidFill>
              </a:rPr>
              <a:t>kontinuierliche Beratung und Unterstützung von Betrieben, gerade von KMU, z.B. durch IFD (vgl. § 193 SGB IX)</a:t>
            </a:r>
          </a:p>
          <a:p>
            <a:pPr>
              <a:buFontTx/>
              <a:buChar char="-"/>
            </a:pPr>
            <a:r>
              <a:rPr lang="de-DE" sz="2400" dirty="0" smtClean="0">
                <a:solidFill>
                  <a:prstClr val="black"/>
                </a:solidFill>
              </a:rPr>
              <a:t>Budget für Arbeit – ohne Arbeitslosenversicherung? Doch Arbeit zweiter Klasse?</a:t>
            </a:r>
          </a:p>
          <a:p>
            <a:pPr>
              <a:buFontTx/>
              <a:buChar char="-"/>
            </a:pPr>
            <a:r>
              <a:rPr lang="de-DE" sz="2400" dirty="0" smtClean="0">
                <a:solidFill>
                  <a:prstClr val="black"/>
                </a:solidFill>
              </a:rPr>
              <a:t>konsequente Stimulierung der verschiedenen Kontexte durch Sozialleistungsträger oder Dienste → Inklusionsvereinbarungen, Aktionspläne usw.  (vgl. die gesetzlich geregelte Verantwortung der BA in § 187 SGB IX!! und der Integrationsämter, § 166 Abs. 1 S. 5 SGB IX) </a:t>
            </a:r>
            <a:endParaRPr lang="de-DE" sz="2400" dirty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de-DE" sz="2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24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800" dirty="0" smtClean="0"/>
              <a:t>8. Resümee</a:t>
            </a:r>
          </a:p>
          <a:p>
            <a:pPr marL="0" indent="0">
              <a:buNone/>
            </a:pPr>
            <a:endParaRPr lang="de-DE" sz="1000" dirty="0"/>
          </a:p>
          <a:p>
            <a:pPr>
              <a:buFontTx/>
              <a:buChar char="-"/>
            </a:pPr>
            <a:r>
              <a:rPr lang="de-DE" sz="2400" dirty="0" smtClean="0"/>
              <a:t>ICF und bio-psycho-soziales-Wechselmodell unverzichtbar für menschengerechte und inklusive Gesellschaftsgestaltung</a:t>
            </a:r>
          </a:p>
          <a:p>
            <a:pPr>
              <a:buFontTx/>
              <a:buChar char="-"/>
            </a:pPr>
            <a:r>
              <a:rPr lang="de-DE" sz="2400" dirty="0" smtClean="0"/>
              <a:t>valide Bedarfsfeststellungsinstrumente, orientiert an ICF, wichtig</a:t>
            </a:r>
          </a:p>
          <a:p>
            <a:pPr>
              <a:buFontTx/>
              <a:buChar char="-"/>
            </a:pPr>
            <a:r>
              <a:rPr lang="de-DE" sz="2400" dirty="0" smtClean="0"/>
              <a:t>Zugleich: </a:t>
            </a:r>
            <a:r>
              <a:rPr lang="de-DE" sz="2400" dirty="0"/>
              <a:t>V</a:t>
            </a:r>
            <a:r>
              <a:rPr lang="de-DE" sz="2400" dirty="0" smtClean="0"/>
              <a:t>orsicht vor Überforderung aller Akteure</a:t>
            </a:r>
          </a:p>
          <a:p>
            <a:pPr lvl="1">
              <a:buFontTx/>
              <a:buChar char="-"/>
            </a:pPr>
            <a:r>
              <a:rPr lang="de-DE" sz="2000" dirty="0" smtClean="0"/>
              <a:t>partizipative Bedarfsfeststellung – mit den Menschen</a:t>
            </a:r>
          </a:p>
          <a:p>
            <a:pPr lvl="1">
              <a:buFontTx/>
              <a:buChar char="-"/>
            </a:pPr>
            <a:r>
              <a:rPr lang="de-DE" sz="2000" dirty="0"/>
              <a:t>g</a:t>
            </a:r>
            <a:r>
              <a:rPr lang="de-DE" sz="2000" dirty="0" smtClean="0"/>
              <a:t>estaltungsbereite Leistungsträger, statt bedenkentragende Bürokratie</a:t>
            </a:r>
          </a:p>
          <a:p>
            <a:pPr lvl="1">
              <a:buFontTx/>
              <a:buChar char="-"/>
            </a:pPr>
            <a:r>
              <a:rPr lang="de-DE" sz="2000" dirty="0" smtClean="0"/>
              <a:t>Menschen in ihrer Autonomie befähigen – frühe und verlässliche Kommunikationsprozesse ermöglichen</a:t>
            </a:r>
          </a:p>
          <a:p>
            <a:pPr lvl="1">
              <a:buFontTx/>
              <a:buChar char="-"/>
            </a:pPr>
            <a:r>
              <a:rPr lang="de-DE" sz="2000" dirty="0" smtClean="0"/>
              <a:t>Beispiel: Im Rahmen von Gesundheitsförderung im </a:t>
            </a:r>
            <a:r>
              <a:rPr lang="de-DE" sz="2000" smtClean="0"/>
              <a:t>jeweiligen Setting über </a:t>
            </a:r>
            <a:r>
              <a:rPr lang="de-DE" sz="2000" dirty="0" smtClean="0"/>
              <a:t>erfolgreich verlaufende Präventions- und Rehabilitationsprozesse berichten (Anschauungsbeispiele)</a:t>
            </a:r>
          </a:p>
          <a:p>
            <a:pPr>
              <a:buFontTx/>
              <a:buChar char="-"/>
            </a:pPr>
            <a:endParaRPr lang="de-DE" dirty="0" smtClean="0"/>
          </a:p>
          <a:p>
            <a:pPr marL="40005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6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5616624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de-DE" b="1" dirty="0" smtClean="0"/>
              <a:t>Vielen Dank</a:t>
            </a:r>
            <a:endParaRPr lang="de-DE" sz="3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000" b="1" dirty="0" smtClean="0"/>
              <a:t>Gliederung</a:t>
            </a:r>
          </a:p>
          <a:p>
            <a:pPr marL="0" indent="0" algn="ctr">
              <a:buNone/>
            </a:pPr>
            <a:endParaRPr lang="de-DE" sz="2000" b="1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Einleitung – Ziele, Bedeutung und Kritik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ICF und Menschenrechte – 100 Jahre Soziale Grundrechte in Deutschland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Von Bismarck zur selbstbestimmten Teilhabe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ICF im Reformprozess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Das biopsychosoziale Modell im Recht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Das biopsychosoziale Modell im Reha-Prozess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Ziel: Effektive Rechtsgewährung und der Mensch im Mittelpunkt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Resümee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40005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9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de-DE" sz="2800" dirty="0" smtClean="0"/>
              <a:t>Einleitung – Ziele, Bedeutung und Kritik</a:t>
            </a:r>
          </a:p>
          <a:p>
            <a:pPr marL="0" indent="0" algn="ctr">
              <a:buNone/>
            </a:pPr>
            <a:endParaRPr lang="de-DE" sz="1000" dirty="0" smtClean="0"/>
          </a:p>
          <a:p>
            <a:pPr>
              <a:buFontTx/>
              <a:buChar char="-"/>
            </a:pPr>
            <a:r>
              <a:rPr lang="de-DE" sz="2400" dirty="0" smtClean="0"/>
              <a:t>Internationale Klassifikation der Funktionsfähigkeit, Behinderung und Gesundheit </a:t>
            </a:r>
            <a:r>
              <a:rPr lang="de-DE" sz="2400" b="1" dirty="0" smtClean="0"/>
              <a:t>(ICF) der WHO löst 2001</a:t>
            </a:r>
            <a:r>
              <a:rPr lang="de-DE" sz="2400" dirty="0" smtClean="0"/>
              <a:t> die ICIDH (Int. Klassifikation der Schädigung, Behinderung und Gesundheit) aus dem Jahr 1986 ab</a:t>
            </a:r>
          </a:p>
          <a:p>
            <a:pPr>
              <a:buFontTx/>
              <a:buChar char="-"/>
            </a:pPr>
            <a:r>
              <a:rPr lang="de-DE" sz="2400" b="1" dirty="0" smtClean="0"/>
              <a:t>Leitbildwechsel</a:t>
            </a:r>
            <a:r>
              <a:rPr lang="de-DE" sz="2400" dirty="0" smtClean="0"/>
              <a:t> von Behinderung als Krankheitsfolge zu Behinderung als Wechselwirkung zwischen Mensch und Umwelt</a:t>
            </a:r>
          </a:p>
          <a:p>
            <a:pPr>
              <a:buFontTx/>
              <a:buChar char="-"/>
            </a:pPr>
            <a:r>
              <a:rPr lang="de-DE" sz="2400" dirty="0" smtClean="0"/>
              <a:t>Ziel der ICF: Instrument zur Herstellung der Chancengleichheit von behinderten Menschen</a:t>
            </a:r>
          </a:p>
          <a:p>
            <a:pPr>
              <a:buFontTx/>
              <a:buChar char="-"/>
            </a:pPr>
            <a:r>
              <a:rPr lang="de-DE" sz="2400" dirty="0" smtClean="0"/>
              <a:t>Wegweisend: Etablierung des </a:t>
            </a:r>
            <a:r>
              <a:rPr lang="de-DE" sz="2400" b="1" dirty="0" smtClean="0"/>
              <a:t>biopsychosozialen Modells</a:t>
            </a:r>
            <a:r>
              <a:rPr lang="de-DE" sz="2400" dirty="0" smtClean="0"/>
              <a:t> durch die ICF als Begriffsverständnis</a:t>
            </a:r>
          </a:p>
          <a:p>
            <a:pPr marL="40005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65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buAutoNum type="arabicPeriod"/>
            </a:pPr>
            <a:r>
              <a:rPr lang="de-DE" sz="2800" dirty="0" smtClean="0"/>
              <a:t>Einleitung – Ziele, Bedeutung und Kritik</a:t>
            </a:r>
          </a:p>
          <a:p>
            <a:pPr marL="0" indent="0" algn="ctr">
              <a:buNone/>
            </a:pPr>
            <a:endParaRPr lang="de-DE" sz="1000" dirty="0" smtClean="0"/>
          </a:p>
          <a:p>
            <a:pPr>
              <a:buFontTx/>
              <a:buChar char="-"/>
            </a:pPr>
            <a:r>
              <a:rPr lang="de-DE" sz="2400" dirty="0" smtClean="0"/>
              <a:t>ICF liegt der 2006 von den Vereinten Nationen verabschiedeten Behindertenrechtskonvention (UN-BRK) zugrunde</a:t>
            </a:r>
          </a:p>
          <a:p>
            <a:pPr>
              <a:buFontTx/>
              <a:buChar char="-"/>
            </a:pPr>
            <a:r>
              <a:rPr lang="de-DE" sz="2400" b="1" dirty="0" smtClean="0"/>
              <a:t>Menschenrechtsübereinkommen</a:t>
            </a:r>
            <a:r>
              <a:rPr lang="de-DE" sz="2400" dirty="0" smtClean="0"/>
              <a:t> transportiert das biopsychosoziale Wechselwirkungsmodell weltweit</a:t>
            </a:r>
          </a:p>
          <a:p>
            <a:pPr>
              <a:buFontTx/>
              <a:buChar char="-"/>
            </a:pPr>
            <a:r>
              <a:rPr lang="de-DE" sz="2400" dirty="0" smtClean="0"/>
              <a:t>Kritik:</a:t>
            </a:r>
          </a:p>
          <a:p>
            <a:pPr lvl="1">
              <a:buFontTx/>
              <a:buChar char="-"/>
            </a:pPr>
            <a:r>
              <a:rPr lang="de-DE" sz="2000" dirty="0" smtClean="0"/>
              <a:t>Von Seiten der </a:t>
            </a:r>
            <a:r>
              <a:rPr lang="de-DE" sz="2000" dirty="0" err="1" smtClean="0"/>
              <a:t>Disability</a:t>
            </a:r>
            <a:r>
              <a:rPr lang="de-DE" sz="2000" dirty="0" smtClean="0"/>
              <a:t> Studies: ICF stelle das soziale Modell von Behinderung zu wenig dar; Gesundheitsproblem werde zu zentral/ursächlich behandelt</a:t>
            </a:r>
          </a:p>
          <a:p>
            <a:pPr lvl="1">
              <a:buFontTx/>
              <a:buChar char="-"/>
            </a:pPr>
            <a:r>
              <a:rPr lang="de-DE" sz="2000" dirty="0" smtClean="0"/>
              <a:t>sehr hohe Anforderungen in der praktischen Anwendung der ICF</a:t>
            </a:r>
          </a:p>
          <a:p>
            <a:pPr lvl="1">
              <a:buFontTx/>
              <a:buChar char="-"/>
            </a:pPr>
            <a:r>
              <a:rPr lang="de-DE" sz="2000" dirty="0" smtClean="0"/>
              <a:t>Implementationsbarrieren infolge der Komplexität (1424 Items in der ICF)</a:t>
            </a:r>
          </a:p>
          <a:p>
            <a:pPr lvl="1">
              <a:buFontTx/>
              <a:buChar char="-"/>
            </a:pPr>
            <a:r>
              <a:rPr lang="de-DE" sz="2000" dirty="0" smtClean="0"/>
              <a:t>ärztlicher Überrepräsentanz bei der Entwicklung sogenannter Core Sets</a:t>
            </a:r>
            <a:endParaRPr lang="de-DE" sz="2000" dirty="0"/>
          </a:p>
          <a:p>
            <a:pPr lvl="1">
              <a:buFontTx/>
              <a:buChar char="-"/>
            </a:pPr>
            <a:r>
              <a:rPr lang="de-DE" sz="2000" dirty="0" smtClean="0"/>
              <a:t>Wiederum Risiko von Core Sets: hohe Präferenz für medizinische zu Lasten von Umweltfaktoren – Rückfall auf biomedizinisches Modell von Krankheit und Behinderung  </a:t>
            </a:r>
          </a:p>
          <a:p>
            <a:pPr lvl="1">
              <a:buFontTx/>
              <a:buChar char="-"/>
            </a:pPr>
            <a:r>
              <a:rPr lang="de-DE" sz="2000" dirty="0" smtClean="0"/>
              <a:t>ICF-Praxisleitfaden </a:t>
            </a:r>
            <a:r>
              <a:rPr lang="de-DE" sz="2000" dirty="0"/>
              <a:t>„Zugang zur Rehabilitation</a:t>
            </a:r>
            <a:r>
              <a:rPr lang="de-DE" sz="2000" dirty="0" smtClean="0"/>
              <a:t>“ (BAR) → </a:t>
            </a:r>
            <a:r>
              <a:rPr lang="de-DE" sz="2000" dirty="0"/>
              <a:t>in erster Linie adressiert an </a:t>
            </a:r>
            <a:r>
              <a:rPr lang="de-DE" sz="2000" dirty="0" smtClean="0"/>
              <a:t>Ärzte, das halte ich für problematisch</a:t>
            </a:r>
          </a:p>
          <a:p>
            <a:pPr marL="40005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10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sz="2800" dirty="0" smtClean="0"/>
              <a:t>2. ICF und Menschenrechte – 100 Jahre Soziale Grundrechte in Deutschland</a:t>
            </a:r>
          </a:p>
          <a:p>
            <a:pPr marL="0" indent="0" algn="ctr">
              <a:buNone/>
            </a:pPr>
            <a:endParaRPr lang="de-DE" sz="1000" dirty="0" smtClean="0"/>
          </a:p>
          <a:p>
            <a:pPr>
              <a:buFontTx/>
              <a:buChar char="-"/>
            </a:pPr>
            <a:r>
              <a:rPr lang="de-DE" sz="2400" b="1" dirty="0" smtClean="0"/>
              <a:t>Menschen</a:t>
            </a:r>
            <a:r>
              <a:rPr lang="de-DE" sz="2400" dirty="0" smtClean="0"/>
              <a:t>-Rechte gleichberechtigt auch für behinderte Menschen → kein Privileg, sondern echtes Recht</a:t>
            </a:r>
          </a:p>
          <a:p>
            <a:pPr>
              <a:buFontTx/>
              <a:buChar char="-"/>
            </a:pPr>
            <a:r>
              <a:rPr lang="de-DE" sz="2400" dirty="0" smtClean="0"/>
              <a:t>viele Rechte in der UN-BRK sind soziale Grundrechte, z.B. Recht auf Arbeit, Recht auf Bildung, Recht auf gesellschaftliche Teilhabe</a:t>
            </a:r>
          </a:p>
          <a:p>
            <a:pPr>
              <a:buFontTx/>
              <a:buChar char="-"/>
            </a:pPr>
            <a:r>
              <a:rPr lang="de-DE" sz="2400" dirty="0" smtClean="0"/>
              <a:t>nur erinnert: schon mit Weimarer Reichsverfassung soziale Grundrechte, wie z.B. Recht auf Arbeit, verankert</a:t>
            </a:r>
          </a:p>
          <a:p>
            <a:pPr>
              <a:buFontTx/>
              <a:buChar char="-"/>
            </a:pPr>
            <a:r>
              <a:rPr lang="de-DE" sz="2400" dirty="0" smtClean="0"/>
              <a:t>im Grundgesetz keine sozialen Grundrechte, sondern allein klassische Freiheitsrechte und Gleichheitsrechte</a:t>
            </a:r>
          </a:p>
          <a:p>
            <a:pPr>
              <a:buFontTx/>
              <a:buChar char="-"/>
            </a:pPr>
            <a:r>
              <a:rPr lang="de-DE" sz="2400" dirty="0" smtClean="0"/>
              <a:t>umso wichtiger ist die Rezeption unveräußerlicher Menschenrechte, wie sie inzwischen in zahlreichen Konventionen enthalten sind, in die nationale Rechtsordnung</a:t>
            </a:r>
            <a:endParaRPr lang="de-DE" dirty="0" smtClean="0"/>
          </a:p>
          <a:p>
            <a:pPr marL="400050" lvl="1" indent="0" algn="ctr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sz="2800" dirty="0" smtClean="0"/>
              <a:t>3. Von Bismarck zur selbstbestimmten Teilhabe</a:t>
            </a:r>
          </a:p>
          <a:p>
            <a:pPr marL="0" indent="0">
              <a:buNone/>
            </a:pPr>
            <a:endParaRPr lang="de-DE" sz="1000" dirty="0" smtClean="0"/>
          </a:p>
          <a:p>
            <a:pPr>
              <a:buFontTx/>
              <a:buChar char="-"/>
            </a:pPr>
            <a:r>
              <a:rPr lang="de-DE" sz="2400" dirty="0" smtClean="0"/>
              <a:t>Lokalkolorit: Otto </a:t>
            </a:r>
            <a:r>
              <a:rPr lang="de-DE" sz="2400" dirty="0"/>
              <a:t>von </a:t>
            </a:r>
            <a:r>
              <a:rPr lang="de-DE" sz="2400" dirty="0" smtClean="0"/>
              <a:t>Bismarck geb. vor etwas mehr als 200 Jahren in </a:t>
            </a:r>
            <a:r>
              <a:rPr lang="de-DE" sz="2400" dirty="0"/>
              <a:t>Schönhausen </a:t>
            </a:r>
            <a:r>
              <a:rPr lang="de-DE" sz="2400" b="1" dirty="0"/>
              <a:t>bei </a:t>
            </a:r>
            <a:r>
              <a:rPr lang="de-DE" sz="2400" b="1" dirty="0" smtClean="0"/>
              <a:t>Stendal</a:t>
            </a:r>
            <a:endParaRPr lang="de-DE" sz="2400" dirty="0" smtClean="0"/>
          </a:p>
          <a:p>
            <a:pPr>
              <a:buFontTx/>
              <a:buChar char="-"/>
            </a:pPr>
            <a:r>
              <a:rPr lang="de-DE" sz="2400" dirty="0" smtClean="0"/>
              <a:t>Ursprung der „</a:t>
            </a:r>
            <a:r>
              <a:rPr lang="de-DE" sz="2400" dirty="0" err="1" smtClean="0"/>
              <a:t>Bismarckschen</a:t>
            </a:r>
            <a:r>
              <a:rPr lang="de-DE" sz="2400" dirty="0" smtClean="0"/>
              <a:t> Sozialversicherung“: nicht Freiheit, sondern Bindung der Arbeiterschaft an die monarchische Obrigkeit bei gleichzeitiger Unterdrückung der sozialdemokratischen Bewegung</a:t>
            </a:r>
          </a:p>
          <a:p>
            <a:pPr>
              <a:buFontTx/>
              <a:buChar char="-"/>
            </a:pPr>
            <a:r>
              <a:rPr lang="de-DE" sz="2400" dirty="0" smtClean="0"/>
              <a:t>1919: Gründung der Hauptfürsorgestellen zur Versorgung von 0,5 Mio. „Kriegskrüppeln“ und unzähligen Kriegswitwen und –</a:t>
            </a:r>
            <a:r>
              <a:rPr lang="de-DE" sz="2400" dirty="0" err="1" smtClean="0"/>
              <a:t>waisen</a:t>
            </a:r>
            <a:r>
              <a:rPr lang="de-DE" sz="2400" dirty="0" smtClean="0"/>
              <a:t> → medizinische Versorgung, Wiedereingliederung in Arbeit und soziale Fürsorge</a:t>
            </a:r>
          </a:p>
          <a:p>
            <a:pPr>
              <a:buFontTx/>
              <a:buChar char="-"/>
            </a:pPr>
            <a:r>
              <a:rPr lang="de-DE" sz="2400" dirty="0" smtClean="0"/>
              <a:t>1920 erste betriebliche Interessenvertretungen schwerbeschädigter Beschäftigter</a:t>
            </a:r>
          </a:p>
          <a:p>
            <a:pPr>
              <a:buFontTx/>
              <a:buChar char="-"/>
            </a:pPr>
            <a:r>
              <a:rPr lang="de-DE" sz="2400" dirty="0" smtClean="0"/>
              <a:t>über </a:t>
            </a:r>
            <a:r>
              <a:rPr lang="de-DE" sz="2400" dirty="0" err="1" smtClean="0"/>
              <a:t>SchwerbehindertenG</a:t>
            </a:r>
            <a:r>
              <a:rPr lang="de-DE" sz="2400" dirty="0" smtClean="0"/>
              <a:t> 1974 (unabhängig von Behinderungs-ursache!!) dann noch bis 2001: </a:t>
            </a:r>
            <a:r>
              <a:rPr lang="de-DE" sz="2400" b="1" dirty="0" smtClean="0"/>
              <a:t>SGB IX → selbstbestimmte Teilhabe </a:t>
            </a:r>
            <a:r>
              <a:rPr lang="de-DE" sz="2400" dirty="0" smtClean="0"/>
              <a:t>für behinderte und von Behinderung bedrohte Menschen</a:t>
            </a:r>
          </a:p>
          <a:p>
            <a:pPr marL="0" indent="0">
              <a:buNone/>
            </a:pPr>
            <a:endParaRPr lang="de-DE" sz="2400" dirty="0" smtClean="0"/>
          </a:p>
          <a:p>
            <a:pPr marL="40005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16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800" dirty="0" smtClean="0"/>
              <a:t>4. ICF im Reformprozess</a:t>
            </a:r>
          </a:p>
          <a:p>
            <a:pPr marL="0" indent="0">
              <a:buNone/>
            </a:pPr>
            <a:endParaRPr lang="de-DE" sz="1000" dirty="0" smtClean="0"/>
          </a:p>
          <a:p>
            <a:pPr>
              <a:buFontTx/>
              <a:buChar char="-"/>
            </a:pPr>
            <a:r>
              <a:rPr lang="de-DE" sz="2400" dirty="0" smtClean="0"/>
              <a:t>Herausragende Bedeutung der ICF schon bei Verabschiedung des SGB IX im Jahr 2001: selbstbestimmte Teilhabe am Leben in der Gesellschaft (Partizipationsprinzip der ICF)</a:t>
            </a:r>
          </a:p>
          <a:p>
            <a:pPr>
              <a:buFontTx/>
              <a:buChar char="-"/>
            </a:pPr>
            <a:r>
              <a:rPr lang="de-DE" sz="2400" dirty="0" smtClean="0">
                <a:solidFill>
                  <a:prstClr val="black"/>
                </a:solidFill>
              </a:rPr>
              <a:t>mit </a:t>
            </a:r>
            <a:r>
              <a:rPr lang="de-DE" sz="2400" dirty="0">
                <a:solidFill>
                  <a:prstClr val="black"/>
                </a:solidFill>
              </a:rPr>
              <a:t>BTHG: Gesetzgeber hat ICF als Referenzrahmen klar </a:t>
            </a:r>
            <a:r>
              <a:rPr lang="de-DE" sz="2400" dirty="0" smtClean="0">
                <a:solidFill>
                  <a:prstClr val="black"/>
                </a:solidFill>
              </a:rPr>
              <a:t>unterstrichen (</a:t>
            </a:r>
            <a:r>
              <a:rPr lang="de-DE" sz="2400" dirty="0" smtClean="0"/>
              <a:t>BT-</a:t>
            </a:r>
            <a:r>
              <a:rPr lang="de-DE" sz="2400" dirty="0" err="1" smtClean="0"/>
              <a:t>Drs</a:t>
            </a:r>
            <a:r>
              <a:rPr lang="de-DE" sz="2400" dirty="0"/>
              <a:t>. 18/9522, S. 192 ff</a:t>
            </a:r>
            <a:r>
              <a:rPr lang="de-DE" sz="2400" dirty="0" smtClean="0"/>
              <a:t>.)</a:t>
            </a:r>
            <a:endParaRPr lang="de-DE" sz="2400" dirty="0"/>
          </a:p>
          <a:p>
            <a:pPr marL="0" lvl="0" indent="0">
              <a:buNone/>
            </a:pPr>
            <a:r>
              <a:rPr lang="de-DE" sz="2400" dirty="0" smtClean="0">
                <a:solidFill>
                  <a:prstClr val="black"/>
                </a:solidFill>
              </a:rPr>
              <a:t>→ Neudefinition </a:t>
            </a:r>
            <a:r>
              <a:rPr lang="de-DE" sz="2400" dirty="0">
                <a:solidFill>
                  <a:prstClr val="black"/>
                </a:solidFill>
              </a:rPr>
              <a:t>des Behinderungsbegriffes in § 2 Abs. 1 SGB IX</a:t>
            </a:r>
          </a:p>
          <a:p>
            <a:pPr marL="0" lvl="0" indent="0">
              <a:buNone/>
            </a:pPr>
            <a:r>
              <a:rPr lang="de-DE" sz="2400" dirty="0" smtClean="0">
                <a:solidFill>
                  <a:prstClr val="black"/>
                </a:solidFill>
              </a:rPr>
              <a:t>Menschen mit Behinderungen sind Menschen, die […] Beeinträchtigungen haben, die sie </a:t>
            </a:r>
            <a:r>
              <a:rPr lang="de-DE" sz="2400" b="1" dirty="0">
                <a:solidFill>
                  <a:prstClr val="black"/>
                </a:solidFill>
              </a:rPr>
              <a:t>in </a:t>
            </a:r>
            <a:r>
              <a:rPr lang="de-DE" sz="2400" b="1" dirty="0" smtClean="0">
                <a:solidFill>
                  <a:prstClr val="black"/>
                </a:solidFill>
              </a:rPr>
              <a:t>Wechselwirkungen </a:t>
            </a:r>
            <a:r>
              <a:rPr lang="de-DE" sz="2400" b="1" dirty="0">
                <a:solidFill>
                  <a:prstClr val="black"/>
                </a:solidFill>
              </a:rPr>
              <a:t>mit einstellungs- </a:t>
            </a:r>
            <a:r>
              <a:rPr lang="de-DE" sz="2400" b="1" dirty="0" smtClean="0">
                <a:solidFill>
                  <a:prstClr val="black"/>
                </a:solidFill>
              </a:rPr>
              <a:t>und umweltbedingten </a:t>
            </a:r>
            <a:r>
              <a:rPr lang="de-DE" sz="2400" b="1" dirty="0">
                <a:solidFill>
                  <a:prstClr val="black"/>
                </a:solidFill>
              </a:rPr>
              <a:t>Barrieren an der </a:t>
            </a:r>
            <a:r>
              <a:rPr lang="de-DE" sz="2400" b="1" dirty="0" smtClean="0">
                <a:solidFill>
                  <a:prstClr val="black"/>
                </a:solidFill>
              </a:rPr>
              <a:t>gleichberechtigten Teilhabe </a:t>
            </a:r>
            <a:r>
              <a:rPr lang="de-DE" sz="2400" b="1" dirty="0">
                <a:solidFill>
                  <a:prstClr val="black"/>
                </a:solidFill>
              </a:rPr>
              <a:t>an der Gesellschaft </a:t>
            </a:r>
            <a:r>
              <a:rPr lang="de-DE" sz="2400" b="1" dirty="0" smtClean="0">
                <a:solidFill>
                  <a:prstClr val="black"/>
                </a:solidFill>
              </a:rPr>
              <a:t>[…] hindern können.</a:t>
            </a:r>
            <a:endParaRPr lang="de-DE" sz="24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de-DE" sz="2400" dirty="0" smtClean="0">
                <a:solidFill>
                  <a:prstClr val="black"/>
                </a:solidFill>
              </a:rPr>
              <a:t>→ Leitbild </a:t>
            </a:r>
            <a:r>
              <a:rPr lang="de-DE" sz="2400" dirty="0">
                <a:solidFill>
                  <a:prstClr val="black"/>
                </a:solidFill>
              </a:rPr>
              <a:t>sind ICF und UN-BRK</a:t>
            </a:r>
          </a:p>
          <a:p>
            <a:pPr>
              <a:buFontTx/>
              <a:buChar char="-"/>
            </a:pPr>
            <a:endParaRPr lang="de-DE" sz="2400" dirty="0" smtClean="0"/>
          </a:p>
          <a:p>
            <a:pPr marL="40005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800" dirty="0" smtClean="0"/>
              <a:t>5. Das biopsychosoziale Modell im Recht</a:t>
            </a:r>
          </a:p>
          <a:p>
            <a:pPr marL="0" indent="0" algn="ctr">
              <a:buNone/>
            </a:pPr>
            <a:endParaRPr lang="de-DE" sz="2800" dirty="0" smtClean="0"/>
          </a:p>
          <a:p>
            <a:pPr marL="0" indent="0">
              <a:buNone/>
            </a:pP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40005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93" y="1492955"/>
            <a:ext cx="8287907" cy="340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2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800" dirty="0" smtClean="0"/>
              <a:t>5. Das biopsychosoziale Modell im Recht</a:t>
            </a:r>
          </a:p>
          <a:p>
            <a:pPr marL="0" indent="0">
              <a:buNone/>
            </a:pPr>
            <a:endParaRPr lang="de-DE" sz="1000" dirty="0"/>
          </a:p>
          <a:p>
            <a:pPr>
              <a:buFontTx/>
              <a:buChar char="-"/>
            </a:pPr>
            <a:r>
              <a:rPr lang="de-DE" sz="2400" dirty="0" smtClean="0"/>
              <a:t>Recht auf gleichberechtigte Teilhabe durch Inklusion, vgl. UN-BRK, SGB IX, BGG und Ländergleichstellungsgesetze</a:t>
            </a:r>
          </a:p>
          <a:p>
            <a:pPr>
              <a:buFontTx/>
              <a:buChar char="-"/>
            </a:pPr>
            <a:r>
              <a:rPr lang="de-DE" sz="2400" dirty="0" smtClean="0"/>
              <a:t>Inklusion durch</a:t>
            </a:r>
          </a:p>
          <a:p>
            <a:pPr marL="0" indent="0">
              <a:buNone/>
            </a:pPr>
            <a:r>
              <a:rPr lang="de-DE" sz="2400" dirty="0" smtClean="0"/>
              <a:t>	- Pflicht zu angemessenen Vorkehrungen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- universelles Design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- Barrierefreiheit bzw. Abbau von Barrieren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- positive Maßnahmen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- Sensibilisierung der Umwelt</a:t>
            </a:r>
          </a:p>
          <a:p>
            <a:pPr marL="0" indent="0">
              <a:buNone/>
            </a:pPr>
            <a:r>
              <a:rPr lang="de-DE" sz="2400" dirty="0" smtClean="0"/>
              <a:t>→ klarer Bezug zu Umwelt und Kontextfaktoren</a:t>
            </a:r>
          </a:p>
          <a:p>
            <a:pPr marL="0" indent="0">
              <a:buNone/>
            </a:pPr>
            <a:endParaRPr lang="de-DE" sz="1000" dirty="0"/>
          </a:p>
          <a:p>
            <a:pPr marL="0" indent="0">
              <a:buNone/>
            </a:pPr>
            <a:r>
              <a:rPr lang="de-DE" sz="2400" dirty="0" smtClean="0"/>
              <a:t>Bei genauem Hinsehen: diese Prinzipien schon im früheren Schwerbehindertenrecht angelegt – davon lernen! </a:t>
            </a:r>
          </a:p>
          <a:p>
            <a:pPr marL="0" indent="0">
              <a:buNone/>
            </a:pP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40005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F38C-2A6E-4636-BDC0-E63CB200917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63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1481</Words>
  <Application>Microsoft Office PowerPoint</Application>
  <PresentationFormat>Bildschirmpräsentation (4:3)</PresentationFormat>
  <Paragraphs>165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Calibri</vt:lpstr>
      <vt:lpstr>1_Larissa-Design</vt:lpstr>
      <vt:lpstr>Larissa-Design</vt:lpstr>
      <vt:lpstr>Die Bedeutung der ICF für aktuelle sozialrechtliche Entwicklungen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Vielen Dank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für Arbeit</dc:title>
  <dc:creator>Nebe</dc:creator>
  <cp:lastModifiedBy>Nebe</cp:lastModifiedBy>
  <cp:revision>430</cp:revision>
  <dcterms:created xsi:type="dcterms:W3CDTF">2014-07-18T07:57:07Z</dcterms:created>
  <dcterms:modified xsi:type="dcterms:W3CDTF">2019-03-12T08:26:56Z</dcterms:modified>
</cp:coreProperties>
</file>